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312" r:id="rId2"/>
    <p:sldId id="258" r:id="rId3"/>
    <p:sldId id="257" r:id="rId4"/>
    <p:sldId id="313" r:id="rId5"/>
    <p:sldId id="331" r:id="rId6"/>
    <p:sldId id="316" r:id="rId7"/>
    <p:sldId id="321" r:id="rId8"/>
    <p:sldId id="320" r:id="rId9"/>
    <p:sldId id="330" r:id="rId10"/>
    <p:sldId id="326" r:id="rId11"/>
    <p:sldId id="322" r:id="rId12"/>
    <p:sldId id="333" r:id="rId13"/>
    <p:sldId id="332" r:id="rId14"/>
    <p:sldId id="323" r:id="rId15"/>
    <p:sldId id="329" r:id="rId16"/>
    <p:sldId id="328" r:id="rId17"/>
    <p:sldId id="3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8A8"/>
    <a:srgbClr val="F5DFDF"/>
    <a:srgbClr val="435D7A"/>
    <a:srgbClr val="6383A8"/>
    <a:srgbClr val="537194"/>
    <a:srgbClr val="5A7A9E"/>
    <a:srgbClr val="4B4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FE7BA-6099-499A-872F-856F1C7FB3D7}" v="10" dt="2024-06-16T08:27:32.248"/>
    <p1510:client id="{35549CCD-D007-4733-82FE-1C8E4412086C}" v="1254" dt="2024-06-16T16:58:01.409"/>
    <p1510:client id="{6C7396A8-89D1-44F4-B8EC-5C7626C1CCAA}" v="812" dt="2024-06-16T16:28:42.829"/>
    <p1510:client id="{73BE13F8-3E2A-6B0C-FBB4-A7EFD253D80C}" v="1824" dt="2024-06-15T15:51:25.909"/>
    <p1510:client id="{95641794-2B6B-BC3A-2DA5-EA3F570A7F95}" v="120" dt="2024-06-15T10:59:32.902"/>
    <p1510:client id="{9D11F95B-A46E-4537-B6E3-1ED807519C63}" v="1346" dt="2024-06-15T15:51:47.684"/>
    <p1510:client id="{BE8736A7-41FC-812E-F73C-953C2EB65A46}" v="806" dt="2024-06-16T15:17:03.464"/>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45" autoAdjust="0"/>
  </p:normalViewPr>
  <p:slideViewPr>
    <p:cSldViewPr snapToGrid="0">
      <p:cViewPr varScale="1">
        <p:scale>
          <a:sx n="131" d="100"/>
          <a:sy n="131" d="100"/>
        </p:scale>
        <p:origin x="1416" y="1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2D7CB-2F8E-4855-A45B-7BEB33BFEA31}" type="doc">
      <dgm:prSet loTypeId="urn:microsoft.com/office/officeart/2005/8/layout/process1" loCatId="process" qsTypeId="urn:microsoft.com/office/officeart/2005/8/quickstyle/simple1" qsCatId="simple" csTypeId="urn:microsoft.com/office/officeart/2005/8/colors/accent1_2" csCatId="accent1" phldr="1"/>
      <dgm:spPr/>
    </dgm:pt>
    <dgm:pt modelId="{0922315B-9F49-4CF4-A865-758AE501811A}">
      <dgm:prSet phldrT="[Text]" phldr="0"/>
      <dgm:spPr/>
      <dgm:t>
        <a:bodyPr/>
        <a:lstStyle/>
        <a:p>
          <a:pPr rtl="0"/>
          <a:r>
            <a:rPr lang="en-US">
              <a:latin typeface="Calibri"/>
              <a:ea typeface="Calibri"/>
              <a:cs typeface="Calibri"/>
            </a:rPr>
            <a:t>Data Collection</a:t>
          </a:r>
        </a:p>
      </dgm:t>
    </dgm:pt>
    <dgm:pt modelId="{38F660DC-C084-4813-87BB-71019704C0AC}" type="parTrans" cxnId="{FAF0FACB-8731-4ECC-A451-AE92C0681EC2}">
      <dgm:prSet/>
      <dgm:spPr/>
    </dgm:pt>
    <dgm:pt modelId="{AD77A577-AFF4-485F-A77C-C9DF808894B0}" type="sibTrans" cxnId="{FAF0FACB-8731-4ECC-A451-AE92C0681EC2}">
      <dgm:prSet/>
      <dgm:spPr/>
      <dgm:t>
        <a:bodyPr/>
        <a:lstStyle/>
        <a:p>
          <a:endParaRPr lang="en-US"/>
        </a:p>
      </dgm:t>
    </dgm:pt>
    <dgm:pt modelId="{C63660EF-CF81-4FF2-8B06-C018B0AFBA94}">
      <dgm:prSet phldrT="[Text]" phldr="0"/>
      <dgm:spPr/>
      <dgm:t>
        <a:bodyPr/>
        <a:lstStyle/>
        <a:p>
          <a:pPr rtl="0"/>
          <a:r>
            <a:rPr lang="en-US">
              <a:latin typeface="Calibri"/>
              <a:ea typeface="Calibri"/>
              <a:cs typeface="Calibri"/>
            </a:rPr>
            <a:t>Data Cleaning &amp; Transformation</a:t>
          </a:r>
        </a:p>
      </dgm:t>
    </dgm:pt>
    <dgm:pt modelId="{4BC0886D-1124-4968-A3D7-A6AA8F1D4430}" type="parTrans" cxnId="{BE08AA47-4A61-44A4-9AE6-A7F0FFBF677B}">
      <dgm:prSet/>
      <dgm:spPr/>
    </dgm:pt>
    <dgm:pt modelId="{0671F929-4897-4DA5-AC06-5ABE45A7487B}" type="sibTrans" cxnId="{BE08AA47-4A61-44A4-9AE6-A7F0FFBF677B}">
      <dgm:prSet/>
      <dgm:spPr/>
      <dgm:t>
        <a:bodyPr/>
        <a:lstStyle/>
        <a:p>
          <a:endParaRPr lang="en-US"/>
        </a:p>
      </dgm:t>
    </dgm:pt>
    <dgm:pt modelId="{121175F4-758D-4016-86D9-41B48F9BCAB1}">
      <dgm:prSet phldrT="[Text]" phldr="0"/>
      <dgm:spPr/>
      <dgm:t>
        <a:bodyPr/>
        <a:lstStyle/>
        <a:p>
          <a:pPr rtl="0"/>
          <a:r>
            <a:rPr lang="en-US">
              <a:latin typeface="Calibri"/>
              <a:ea typeface="Calibri"/>
              <a:cs typeface="Calibri"/>
            </a:rPr>
            <a:t>Data Visualization</a:t>
          </a:r>
        </a:p>
      </dgm:t>
    </dgm:pt>
    <dgm:pt modelId="{B0A1DC79-60C5-4ED4-86CF-874DA9D7C48C}" type="parTrans" cxnId="{09C3B910-ADD2-491B-A5BE-4476D11D81AB}">
      <dgm:prSet/>
      <dgm:spPr/>
    </dgm:pt>
    <dgm:pt modelId="{D919406D-2655-4953-B6F3-91D08652E6C6}" type="sibTrans" cxnId="{09C3B910-ADD2-491B-A5BE-4476D11D81AB}">
      <dgm:prSet/>
      <dgm:spPr/>
      <dgm:t>
        <a:bodyPr/>
        <a:lstStyle/>
        <a:p>
          <a:endParaRPr lang="en-US"/>
        </a:p>
      </dgm:t>
    </dgm:pt>
    <dgm:pt modelId="{9DF78CCD-E12D-4405-B1BA-8E8305C450CE}">
      <dgm:prSet phldr="0"/>
      <dgm:spPr/>
      <dgm:t>
        <a:bodyPr/>
        <a:lstStyle/>
        <a:p>
          <a:r>
            <a:rPr lang="en-US">
              <a:latin typeface="Calibri"/>
              <a:ea typeface="Calibri"/>
              <a:cs typeface="Calibri"/>
            </a:rPr>
            <a:t>Insights</a:t>
          </a:r>
        </a:p>
      </dgm:t>
    </dgm:pt>
    <dgm:pt modelId="{88FF61A3-8F03-4CFE-8E7F-3057BD827B3B}" type="parTrans" cxnId="{89D50D8C-14E9-4247-9674-8CE5C179C537}">
      <dgm:prSet/>
      <dgm:spPr/>
    </dgm:pt>
    <dgm:pt modelId="{57E88C82-0EE8-430E-A636-9E312885AD6D}" type="sibTrans" cxnId="{89D50D8C-14E9-4247-9674-8CE5C179C537}">
      <dgm:prSet/>
      <dgm:spPr/>
      <dgm:t>
        <a:bodyPr/>
        <a:lstStyle/>
        <a:p>
          <a:endParaRPr lang="en-US"/>
        </a:p>
      </dgm:t>
    </dgm:pt>
    <dgm:pt modelId="{DD2E8AFD-7F59-4189-A0DE-6CDC976139F9}" type="pres">
      <dgm:prSet presAssocID="{5762D7CB-2F8E-4855-A45B-7BEB33BFEA31}" presName="Name0" presStyleCnt="0">
        <dgm:presLayoutVars>
          <dgm:dir/>
          <dgm:resizeHandles val="exact"/>
        </dgm:presLayoutVars>
      </dgm:prSet>
      <dgm:spPr/>
    </dgm:pt>
    <dgm:pt modelId="{E0C6E915-70D3-477B-80AA-AC54B682FE94}" type="pres">
      <dgm:prSet presAssocID="{0922315B-9F49-4CF4-A865-758AE501811A}" presName="node" presStyleLbl="node1" presStyleIdx="0" presStyleCnt="4">
        <dgm:presLayoutVars>
          <dgm:bulletEnabled val="1"/>
        </dgm:presLayoutVars>
      </dgm:prSet>
      <dgm:spPr>
        <a:solidFill>
          <a:srgbClr val="435D7A"/>
        </a:solidFill>
      </dgm:spPr>
    </dgm:pt>
    <dgm:pt modelId="{ECFC5B55-64BA-4F1E-B6B8-96330AC5D0F8}" type="pres">
      <dgm:prSet presAssocID="{AD77A577-AFF4-485F-A77C-C9DF808894B0}" presName="sibTrans" presStyleLbl="sibTrans2D1" presStyleIdx="0" presStyleCnt="3"/>
      <dgm:spPr/>
    </dgm:pt>
    <dgm:pt modelId="{C4B6215D-B372-4667-B8D2-1AE3864B3E4F}" type="pres">
      <dgm:prSet presAssocID="{AD77A577-AFF4-485F-A77C-C9DF808894B0}" presName="connectorText" presStyleLbl="sibTrans2D1" presStyleIdx="0" presStyleCnt="3"/>
      <dgm:spPr/>
    </dgm:pt>
    <dgm:pt modelId="{F8AC5B4A-8C73-4577-B144-B1BED9CE0BB6}" type="pres">
      <dgm:prSet presAssocID="{C63660EF-CF81-4FF2-8B06-C018B0AFBA94}" presName="node" presStyleLbl="node1" presStyleIdx="1" presStyleCnt="4">
        <dgm:presLayoutVars>
          <dgm:bulletEnabled val="1"/>
        </dgm:presLayoutVars>
      </dgm:prSet>
      <dgm:spPr>
        <a:solidFill>
          <a:srgbClr val="435D7A"/>
        </a:solidFill>
      </dgm:spPr>
    </dgm:pt>
    <dgm:pt modelId="{A9AC46ED-931B-42BF-9172-56499837EB66}" type="pres">
      <dgm:prSet presAssocID="{0671F929-4897-4DA5-AC06-5ABE45A7487B}" presName="sibTrans" presStyleLbl="sibTrans2D1" presStyleIdx="1" presStyleCnt="3"/>
      <dgm:spPr/>
    </dgm:pt>
    <dgm:pt modelId="{154CD807-E5BD-497E-B82B-00BFA872ADF5}" type="pres">
      <dgm:prSet presAssocID="{0671F929-4897-4DA5-AC06-5ABE45A7487B}" presName="connectorText" presStyleLbl="sibTrans2D1" presStyleIdx="1" presStyleCnt="3"/>
      <dgm:spPr/>
    </dgm:pt>
    <dgm:pt modelId="{B3A76799-4E82-4AA0-8C0B-E16EA421F7C2}" type="pres">
      <dgm:prSet presAssocID="{121175F4-758D-4016-86D9-41B48F9BCAB1}" presName="node" presStyleLbl="node1" presStyleIdx="2" presStyleCnt="4">
        <dgm:presLayoutVars>
          <dgm:bulletEnabled val="1"/>
        </dgm:presLayoutVars>
      </dgm:prSet>
      <dgm:spPr>
        <a:solidFill>
          <a:srgbClr val="435D7A"/>
        </a:solidFill>
      </dgm:spPr>
    </dgm:pt>
    <dgm:pt modelId="{45667FC5-63F5-49AA-BA07-895F9125D155}" type="pres">
      <dgm:prSet presAssocID="{D919406D-2655-4953-B6F3-91D08652E6C6}" presName="sibTrans" presStyleLbl="sibTrans2D1" presStyleIdx="2" presStyleCnt="3"/>
      <dgm:spPr/>
    </dgm:pt>
    <dgm:pt modelId="{CC6422FD-33D0-49F4-99A3-78F0458B2DF3}" type="pres">
      <dgm:prSet presAssocID="{D919406D-2655-4953-B6F3-91D08652E6C6}" presName="connectorText" presStyleLbl="sibTrans2D1" presStyleIdx="2" presStyleCnt="3"/>
      <dgm:spPr/>
    </dgm:pt>
    <dgm:pt modelId="{60F94A6A-36B8-4C4A-A02B-D460AEB42612}" type="pres">
      <dgm:prSet presAssocID="{9DF78CCD-E12D-4405-B1BA-8E8305C450CE}" presName="node" presStyleLbl="node1" presStyleIdx="3" presStyleCnt="4">
        <dgm:presLayoutVars>
          <dgm:bulletEnabled val="1"/>
        </dgm:presLayoutVars>
      </dgm:prSet>
      <dgm:spPr>
        <a:solidFill>
          <a:srgbClr val="435D7A"/>
        </a:solidFill>
      </dgm:spPr>
    </dgm:pt>
  </dgm:ptLst>
  <dgm:cxnLst>
    <dgm:cxn modelId="{09C3B910-ADD2-491B-A5BE-4476D11D81AB}" srcId="{5762D7CB-2F8E-4855-A45B-7BEB33BFEA31}" destId="{121175F4-758D-4016-86D9-41B48F9BCAB1}" srcOrd="2" destOrd="0" parTransId="{B0A1DC79-60C5-4ED4-86CF-874DA9D7C48C}" sibTransId="{D919406D-2655-4953-B6F3-91D08652E6C6}"/>
    <dgm:cxn modelId="{FD214140-9908-4752-AE53-72FEE253450E}" type="presOf" srcId="{C63660EF-CF81-4FF2-8B06-C018B0AFBA94}" destId="{F8AC5B4A-8C73-4577-B144-B1BED9CE0BB6}" srcOrd="0" destOrd="0" presId="urn:microsoft.com/office/officeart/2005/8/layout/process1"/>
    <dgm:cxn modelId="{A0E6B944-3480-4052-AD89-7D9A586C536A}" type="presOf" srcId="{D919406D-2655-4953-B6F3-91D08652E6C6}" destId="{CC6422FD-33D0-49F4-99A3-78F0458B2DF3}" srcOrd="1" destOrd="0" presId="urn:microsoft.com/office/officeart/2005/8/layout/process1"/>
    <dgm:cxn modelId="{BE08AA47-4A61-44A4-9AE6-A7F0FFBF677B}" srcId="{5762D7CB-2F8E-4855-A45B-7BEB33BFEA31}" destId="{C63660EF-CF81-4FF2-8B06-C018B0AFBA94}" srcOrd="1" destOrd="0" parTransId="{4BC0886D-1124-4968-A3D7-A6AA8F1D4430}" sibTransId="{0671F929-4897-4DA5-AC06-5ABE45A7487B}"/>
    <dgm:cxn modelId="{FBA2AE6D-9DAF-400B-A7D5-0331812057AA}" type="presOf" srcId="{0671F929-4897-4DA5-AC06-5ABE45A7487B}" destId="{A9AC46ED-931B-42BF-9172-56499837EB66}" srcOrd="0" destOrd="0" presId="urn:microsoft.com/office/officeart/2005/8/layout/process1"/>
    <dgm:cxn modelId="{367BF26D-DD38-4675-A722-0B4B7B1CC0B6}" type="presOf" srcId="{0671F929-4897-4DA5-AC06-5ABE45A7487B}" destId="{154CD807-E5BD-497E-B82B-00BFA872ADF5}" srcOrd="1" destOrd="0" presId="urn:microsoft.com/office/officeart/2005/8/layout/process1"/>
    <dgm:cxn modelId="{4D3F786F-1F64-4376-949F-5BC9376EFB38}" type="presOf" srcId="{D919406D-2655-4953-B6F3-91D08652E6C6}" destId="{45667FC5-63F5-49AA-BA07-895F9125D155}" srcOrd="0" destOrd="0" presId="urn:microsoft.com/office/officeart/2005/8/layout/process1"/>
    <dgm:cxn modelId="{B30C9655-A858-4F8B-8FF0-9B055C0A885B}" type="presOf" srcId="{9DF78CCD-E12D-4405-B1BA-8E8305C450CE}" destId="{60F94A6A-36B8-4C4A-A02B-D460AEB42612}" srcOrd="0" destOrd="0" presId="urn:microsoft.com/office/officeart/2005/8/layout/process1"/>
    <dgm:cxn modelId="{89D50D8C-14E9-4247-9674-8CE5C179C537}" srcId="{5762D7CB-2F8E-4855-A45B-7BEB33BFEA31}" destId="{9DF78CCD-E12D-4405-B1BA-8E8305C450CE}" srcOrd="3" destOrd="0" parTransId="{88FF61A3-8F03-4CFE-8E7F-3057BD827B3B}" sibTransId="{57E88C82-0EE8-430E-A636-9E312885AD6D}"/>
    <dgm:cxn modelId="{15305B98-912B-4002-9D18-7BE5D2777FF9}" type="presOf" srcId="{AD77A577-AFF4-485F-A77C-C9DF808894B0}" destId="{ECFC5B55-64BA-4F1E-B6B8-96330AC5D0F8}" srcOrd="0" destOrd="0" presId="urn:microsoft.com/office/officeart/2005/8/layout/process1"/>
    <dgm:cxn modelId="{A2E891AB-4354-4159-ABFF-E8AAB918DAF7}" type="presOf" srcId="{121175F4-758D-4016-86D9-41B48F9BCAB1}" destId="{B3A76799-4E82-4AA0-8C0B-E16EA421F7C2}" srcOrd="0" destOrd="0" presId="urn:microsoft.com/office/officeart/2005/8/layout/process1"/>
    <dgm:cxn modelId="{7BB21FB8-6F47-4AAB-B1E0-6EEF87B08EAB}" type="presOf" srcId="{5762D7CB-2F8E-4855-A45B-7BEB33BFEA31}" destId="{DD2E8AFD-7F59-4189-A0DE-6CDC976139F9}" srcOrd="0" destOrd="0" presId="urn:microsoft.com/office/officeart/2005/8/layout/process1"/>
    <dgm:cxn modelId="{752F79C6-0016-46E1-9996-31C08859BDE5}" type="presOf" srcId="{AD77A577-AFF4-485F-A77C-C9DF808894B0}" destId="{C4B6215D-B372-4667-B8D2-1AE3864B3E4F}" srcOrd="1" destOrd="0" presId="urn:microsoft.com/office/officeart/2005/8/layout/process1"/>
    <dgm:cxn modelId="{FAF0FACB-8731-4ECC-A451-AE92C0681EC2}" srcId="{5762D7CB-2F8E-4855-A45B-7BEB33BFEA31}" destId="{0922315B-9F49-4CF4-A865-758AE501811A}" srcOrd="0" destOrd="0" parTransId="{38F660DC-C084-4813-87BB-71019704C0AC}" sibTransId="{AD77A577-AFF4-485F-A77C-C9DF808894B0}"/>
    <dgm:cxn modelId="{644368EF-8075-4C00-B2DA-10E7A57F87CC}" type="presOf" srcId="{0922315B-9F49-4CF4-A865-758AE501811A}" destId="{E0C6E915-70D3-477B-80AA-AC54B682FE94}" srcOrd="0" destOrd="0" presId="urn:microsoft.com/office/officeart/2005/8/layout/process1"/>
    <dgm:cxn modelId="{72367A52-045B-405A-8A43-D88C50D3DCB9}" type="presParOf" srcId="{DD2E8AFD-7F59-4189-A0DE-6CDC976139F9}" destId="{E0C6E915-70D3-477B-80AA-AC54B682FE94}" srcOrd="0" destOrd="0" presId="urn:microsoft.com/office/officeart/2005/8/layout/process1"/>
    <dgm:cxn modelId="{F8271C8C-9B3C-492E-8806-C26028CA015C}" type="presParOf" srcId="{DD2E8AFD-7F59-4189-A0DE-6CDC976139F9}" destId="{ECFC5B55-64BA-4F1E-B6B8-96330AC5D0F8}" srcOrd="1" destOrd="0" presId="urn:microsoft.com/office/officeart/2005/8/layout/process1"/>
    <dgm:cxn modelId="{F57348A5-FCFB-464F-9F48-551031042BB0}" type="presParOf" srcId="{ECFC5B55-64BA-4F1E-B6B8-96330AC5D0F8}" destId="{C4B6215D-B372-4667-B8D2-1AE3864B3E4F}" srcOrd="0" destOrd="0" presId="urn:microsoft.com/office/officeart/2005/8/layout/process1"/>
    <dgm:cxn modelId="{9262A046-076C-411D-8960-1A0487B78839}" type="presParOf" srcId="{DD2E8AFD-7F59-4189-A0DE-6CDC976139F9}" destId="{F8AC5B4A-8C73-4577-B144-B1BED9CE0BB6}" srcOrd="2" destOrd="0" presId="urn:microsoft.com/office/officeart/2005/8/layout/process1"/>
    <dgm:cxn modelId="{765674E0-4BA0-4054-9359-B2628B812885}" type="presParOf" srcId="{DD2E8AFD-7F59-4189-A0DE-6CDC976139F9}" destId="{A9AC46ED-931B-42BF-9172-56499837EB66}" srcOrd="3" destOrd="0" presId="urn:microsoft.com/office/officeart/2005/8/layout/process1"/>
    <dgm:cxn modelId="{446DCA48-71E4-44AD-BF2F-D7682EEA8129}" type="presParOf" srcId="{A9AC46ED-931B-42BF-9172-56499837EB66}" destId="{154CD807-E5BD-497E-B82B-00BFA872ADF5}" srcOrd="0" destOrd="0" presId="urn:microsoft.com/office/officeart/2005/8/layout/process1"/>
    <dgm:cxn modelId="{DE12F1CB-50B4-43E9-95F0-41A0813E0C9D}" type="presParOf" srcId="{DD2E8AFD-7F59-4189-A0DE-6CDC976139F9}" destId="{B3A76799-4E82-4AA0-8C0B-E16EA421F7C2}" srcOrd="4" destOrd="0" presId="urn:microsoft.com/office/officeart/2005/8/layout/process1"/>
    <dgm:cxn modelId="{2BFF0226-B78F-4E2E-B532-E949064ECC75}" type="presParOf" srcId="{DD2E8AFD-7F59-4189-A0DE-6CDC976139F9}" destId="{45667FC5-63F5-49AA-BA07-895F9125D155}" srcOrd="5" destOrd="0" presId="urn:microsoft.com/office/officeart/2005/8/layout/process1"/>
    <dgm:cxn modelId="{8ED36B47-CDBB-4497-9D90-364D60E30456}" type="presParOf" srcId="{45667FC5-63F5-49AA-BA07-895F9125D155}" destId="{CC6422FD-33D0-49F4-99A3-78F0458B2DF3}" srcOrd="0" destOrd="0" presId="urn:microsoft.com/office/officeart/2005/8/layout/process1"/>
    <dgm:cxn modelId="{CC3B3B31-AF0A-425F-A7F6-29568776449D}" type="presParOf" srcId="{DD2E8AFD-7F59-4189-A0DE-6CDC976139F9}" destId="{60F94A6A-36B8-4C4A-A02B-D460AEB4261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9A8FB-80ED-4AE8-BDCE-B78B7D34C49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DD7E6A6-470D-48FD-B681-986773BFB593}">
      <dgm:prSet phldr="0"/>
      <dgm:spPr/>
      <dgm:t>
        <a:bodyPr/>
        <a:lstStyle/>
        <a:p>
          <a:pPr rtl="0"/>
          <a:r>
            <a:rPr lang="en-US">
              <a:solidFill>
                <a:srgbClr val="000000"/>
              </a:solidFill>
              <a:latin typeface="Calibri"/>
              <a:cs typeface="Calibri"/>
            </a:rPr>
            <a:t>2 M Collisions</a:t>
          </a:r>
        </a:p>
      </dgm:t>
    </dgm:pt>
    <dgm:pt modelId="{9CE1C8BD-A8B4-41BF-B33E-392FE42A7535}" type="parTrans" cxnId="{181C11F3-5EEF-421F-A777-1FBF422B3088}">
      <dgm:prSet/>
      <dgm:spPr/>
    </dgm:pt>
    <dgm:pt modelId="{23C12CE8-E567-4DE4-BD8A-C65A25BA9D7C}" type="sibTrans" cxnId="{181C11F3-5EEF-421F-A777-1FBF422B3088}">
      <dgm:prSet/>
      <dgm:spPr/>
      <dgm:t>
        <a:bodyPr/>
        <a:lstStyle/>
        <a:p>
          <a:endParaRPr lang="en-US"/>
        </a:p>
      </dgm:t>
    </dgm:pt>
    <dgm:pt modelId="{59A98B80-083B-4757-A729-A6B6C94F2089}">
      <dgm:prSet phldr="0"/>
      <dgm:spPr/>
      <dgm:t>
        <a:bodyPr/>
        <a:lstStyle/>
        <a:p>
          <a:pPr rtl="0"/>
          <a:r>
            <a:rPr lang="en-US">
              <a:solidFill>
                <a:srgbClr val="000000"/>
              </a:solidFill>
              <a:latin typeface="Calibri"/>
              <a:cs typeface="Calibri"/>
            </a:rPr>
            <a:t>4 M Vehicles involved</a:t>
          </a:r>
        </a:p>
      </dgm:t>
    </dgm:pt>
    <dgm:pt modelId="{E233092A-F369-4EAD-A29F-B5CE315E1CFA}" type="parTrans" cxnId="{2A9043FA-EFA5-451C-8E53-603EA5FB5625}">
      <dgm:prSet/>
      <dgm:spPr/>
    </dgm:pt>
    <dgm:pt modelId="{AE6572A3-E24C-42C0-A77A-5BB73313FAF6}" type="sibTrans" cxnId="{2A9043FA-EFA5-451C-8E53-603EA5FB5625}">
      <dgm:prSet/>
      <dgm:spPr/>
      <dgm:t>
        <a:bodyPr/>
        <a:lstStyle/>
        <a:p>
          <a:endParaRPr lang="en-US"/>
        </a:p>
      </dgm:t>
    </dgm:pt>
    <dgm:pt modelId="{2982BE40-E00C-4940-96B9-E538E82EDAA6}">
      <dgm:prSet phldr="0"/>
      <dgm:spPr/>
      <dgm:t>
        <a:bodyPr/>
        <a:lstStyle/>
        <a:p>
          <a:pPr rtl="0"/>
          <a:r>
            <a:rPr lang="en-US">
              <a:solidFill>
                <a:srgbClr val="000000"/>
              </a:solidFill>
              <a:latin typeface="Calibri"/>
              <a:cs typeface="Calibri"/>
            </a:rPr>
            <a:t>5 M Persons involved</a:t>
          </a:r>
        </a:p>
      </dgm:t>
    </dgm:pt>
    <dgm:pt modelId="{6CD202A4-F671-40A9-BCDC-6382A7EF5E6B}" type="parTrans" cxnId="{C26201BB-1DBD-4C90-9521-623323F8BE78}">
      <dgm:prSet/>
      <dgm:spPr/>
    </dgm:pt>
    <dgm:pt modelId="{8DBC8719-955F-4FA6-9DE8-2CB6A63F6B7F}" type="sibTrans" cxnId="{C26201BB-1DBD-4C90-9521-623323F8BE78}">
      <dgm:prSet/>
      <dgm:spPr/>
      <dgm:t>
        <a:bodyPr/>
        <a:lstStyle/>
        <a:p>
          <a:endParaRPr lang="en-US"/>
        </a:p>
      </dgm:t>
    </dgm:pt>
    <dgm:pt modelId="{CA5AEE31-239D-4AF3-A531-0D13F6BD56F3}" type="pres">
      <dgm:prSet presAssocID="{9AB9A8FB-80ED-4AE8-BDCE-B78B7D34C49B}" presName="hierChild1" presStyleCnt="0">
        <dgm:presLayoutVars>
          <dgm:chPref val="1"/>
          <dgm:dir/>
          <dgm:animOne val="branch"/>
          <dgm:animLvl val="lvl"/>
          <dgm:resizeHandles/>
        </dgm:presLayoutVars>
      </dgm:prSet>
      <dgm:spPr/>
    </dgm:pt>
    <dgm:pt modelId="{D970A756-11C7-48F7-B735-F99337A957C5}" type="pres">
      <dgm:prSet presAssocID="{7DD7E6A6-470D-48FD-B681-986773BFB593}" presName="hierRoot1" presStyleCnt="0"/>
      <dgm:spPr/>
    </dgm:pt>
    <dgm:pt modelId="{6DD814D8-51C1-4339-BD13-04ED29CB209A}" type="pres">
      <dgm:prSet presAssocID="{7DD7E6A6-470D-48FD-B681-986773BFB593}" presName="composite" presStyleCnt="0"/>
      <dgm:spPr/>
    </dgm:pt>
    <dgm:pt modelId="{D25A64C8-4063-4001-9201-8A31B7A83EA0}" type="pres">
      <dgm:prSet presAssocID="{7DD7E6A6-470D-48FD-B681-986773BFB593}" presName="background" presStyleLbl="node0" presStyleIdx="0" presStyleCnt="3"/>
      <dgm:spPr>
        <a:solidFill>
          <a:srgbClr val="435D7A"/>
        </a:solidFill>
      </dgm:spPr>
    </dgm:pt>
    <dgm:pt modelId="{A5E9F4C7-CD18-41FE-B10D-0B52514739CF}" type="pres">
      <dgm:prSet presAssocID="{7DD7E6A6-470D-48FD-B681-986773BFB593}" presName="text" presStyleLbl="fgAcc0" presStyleIdx="0" presStyleCnt="3">
        <dgm:presLayoutVars>
          <dgm:chPref val="3"/>
        </dgm:presLayoutVars>
      </dgm:prSet>
      <dgm:spPr/>
    </dgm:pt>
    <dgm:pt modelId="{4A703F2E-D4CE-42FF-B911-1595354AE7CA}" type="pres">
      <dgm:prSet presAssocID="{7DD7E6A6-470D-48FD-B681-986773BFB593}" presName="hierChild2" presStyleCnt="0"/>
      <dgm:spPr/>
    </dgm:pt>
    <dgm:pt modelId="{84F4D71A-AB10-4D3E-A8A9-133ECB16458D}" type="pres">
      <dgm:prSet presAssocID="{59A98B80-083B-4757-A729-A6B6C94F2089}" presName="hierRoot1" presStyleCnt="0"/>
      <dgm:spPr/>
    </dgm:pt>
    <dgm:pt modelId="{BB2E8522-E89C-4CB2-8A58-782C64A7F4C1}" type="pres">
      <dgm:prSet presAssocID="{59A98B80-083B-4757-A729-A6B6C94F2089}" presName="composite" presStyleCnt="0"/>
      <dgm:spPr/>
    </dgm:pt>
    <dgm:pt modelId="{20E924EF-4A31-48BE-879B-F2E967C4CAC5}" type="pres">
      <dgm:prSet presAssocID="{59A98B80-083B-4757-A729-A6B6C94F2089}" presName="background" presStyleLbl="node0" presStyleIdx="1" presStyleCnt="3"/>
      <dgm:spPr>
        <a:solidFill>
          <a:srgbClr val="435D7A"/>
        </a:solidFill>
      </dgm:spPr>
    </dgm:pt>
    <dgm:pt modelId="{7795D4B1-5AC0-47D6-9F04-859A130768E2}" type="pres">
      <dgm:prSet presAssocID="{59A98B80-083B-4757-A729-A6B6C94F2089}" presName="text" presStyleLbl="fgAcc0" presStyleIdx="1" presStyleCnt="3">
        <dgm:presLayoutVars>
          <dgm:chPref val="3"/>
        </dgm:presLayoutVars>
      </dgm:prSet>
      <dgm:spPr/>
    </dgm:pt>
    <dgm:pt modelId="{3A2EFB13-FC71-4597-8066-0FD313013461}" type="pres">
      <dgm:prSet presAssocID="{59A98B80-083B-4757-A729-A6B6C94F2089}" presName="hierChild2" presStyleCnt="0"/>
      <dgm:spPr/>
    </dgm:pt>
    <dgm:pt modelId="{89FC5B05-B39F-42C6-8F09-9C70CE5F6D25}" type="pres">
      <dgm:prSet presAssocID="{2982BE40-E00C-4940-96B9-E538E82EDAA6}" presName="hierRoot1" presStyleCnt="0"/>
      <dgm:spPr/>
    </dgm:pt>
    <dgm:pt modelId="{F5DB3434-D577-4EF3-B48D-E7B7C09F6CCE}" type="pres">
      <dgm:prSet presAssocID="{2982BE40-E00C-4940-96B9-E538E82EDAA6}" presName="composite" presStyleCnt="0"/>
      <dgm:spPr/>
    </dgm:pt>
    <dgm:pt modelId="{98CEBFBE-50C6-4B44-B126-E84147074F23}" type="pres">
      <dgm:prSet presAssocID="{2982BE40-E00C-4940-96B9-E538E82EDAA6}" presName="background" presStyleLbl="node0" presStyleIdx="2" presStyleCnt="3"/>
      <dgm:spPr>
        <a:solidFill>
          <a:srgbClr val="435D7A"/>
        </a:solidFill>
      </dgm:spPr>
    </dgm:pt>
    <dgm:pt modelId="{B5F941B4-8AB0-41F7-B77E-914178391F2D}" type="pres">
      <dgm:prSet presAssocID="{2982BE40-E00C-4940-96B9-E538E82EDAA6}" presName="text" presStyleLbl="fgAcc0" presStyleIdx="2" presStyleCnt="3">
        <dgm:presLayoutVars>
          <dgm:chPref val="3"/>
        </dgm:presLayoutVars>
      </dgm:prSet>
      <dgm:spPr/>
    </dgm:pt>
    <dgm:pt modelId="{B2C8E770-1B51-40CB-B1FB-2EBB8C93FD99}" type="pres">
      <dgm:prSet presAssocID="{2982BE40-E00C-4940-96B9-E538E82EDAA6}" presName="hierChild2" presStyleCnt="0"/>
      <dgm:spPr/>
    </dgm:pt>
  </dgm:ptLst>
  <dgm:cxnLst>
    <dgm:cxn modelId="{6745DB6B-BD4E-4DA2-B0D7-B6ED135D1725}" type="presOf" srcId="{7DD7E6A6-470D-48FD-B681-986773BFB593}" destId="{A5E9F4C7-CD18-41FE-B10D-0B52514739CF}" srcOrd="0" destOrd="0" presId="urn:microsoft.com/office/officeart/2005/8/layout/hierarchy1"/>
    <dgm:cxn modelId="{4B409381-BBC4-4283-B56A-F66993AF97C1}" type="presOf" srcId="{59A98B80-083B-4757-A729-A6B6C94F2089}" destId="{7795D4B1-5AC0-47D6-9F04-859A130768E2}" srcOrd="0" destOrd="0" presId="urn:microsoft.com/office/officeart/2005/8/layout/hierarchy1"/>
    <dgm:cxn modelId="{DABAFBA0-C974-4B9B-8AB2-982A6898B9DA}" type="presOf" srcId="{9AB9A8FB-80ED-4AE8-BDCE-B78B7D34C49B}" destId="{CA5AEE31-239D-4AF3-A531-0D13F6BD56F3}" srcOrd="0" destOrd="0" presId="urn:microsoft.com/office/officeart/2005/8/layout/hierarchy1"/>
    <dgm:cxn modelId="{C26201BB-1DBD-4C90-9521-623323F8BE78}" srcId="{9AB9A8FB-80ED-4AE8-BDCE-B78B7D34C49B}" destId="{2982BE40-E00C-4940-96B9-E538E82EDAA6}" srcOrd="2" destOrd="0" parTransId="{6CD202A4-F671-40A9-BCDC-6382A7EF5E6B}" sibTransId="{8DBC8719-955F-4FA6-9DE8-2CB6A63F6B7F}"/>
    <dgm:cxn modelId="{FCB51EEF-DC59-4813-A0D8-EB465529EAC8}" type="presOf" srcId="{2982BE40-E00C-4940-96B9-E538E82EDAA6}" destId="{B5F941B4-8AB0-41F7-B77E-914178391F2D}" srcOrd="0" destOrd="0" presId="urn:microsoft.com/office/officeart/2005/8/layout/hierarchy1"/>
    <dgm:cxn modelId="{181C11F3-5EEF-421F-A777-1FBF422B3088}" srcId="{9AB9A8FB-80ED-4AE8-BDCE-B78B7D34C49B}" destId="{7DD7E6A6-470D-48FD-B681-986773BFB593}" srcOrd="0" destOrd="0" parTransId="{9CE1C8BD-A8B4-41BF-B33E-392FE42A7535}" sibTransId="{23C12CE8-E567-4DE4-BD8A-C65A25BA9D7C}"/>
    <dgm:cxn modelId="{2A9043FA-EFA5-451C-8E53-603EA5FB5625}" srcId="{9AB9A8FB-80ED-4AE8-BDCE-B78B7D34C49B}" destId="{59A98B80-083B-4757-A729-A6B6C94F2089}" srcOrd="1" destOrd="0" parTransId="{E233092A-F369-4EAD-A29F-B5CE315E1CFA}" sibTransId="{AE6572A3-E24C-42C0-A77A-5BB73313FAF6}"/>
    <dgm:cxn modelId="{B40B0668-99A2-4535-B7A8-07256851E6BA}" type="presParOf" srcId="{CA5AEE31-239D-4AF3-A531-0D13F6BD56F3}" destId="{D970A756-11C7-48F7-B735-F99337A957C5}" srcOrd="0" destOrd="0" presId="urn:microsoft.com/office/officeart/2005/8/layout/hierarchy1"/>
    <dgm:cxn modelId="{2E911743-AFC2-4D89-9D06-69BB3AF0837A}" type="presParOf" srcId="{D970A756-11C7-48F7-B735-F99337A957C5}" destId="{6DD814D8-51C1-4339-BD13-04ED29CB209A}" srcOrd="0" destOrd="0" presId="urn:microsoft.com/office/officeart/2005/8/layout/hierarchy1"/>
    <dgm:cxn modelId="{58B9E6C2-923B-4760-8D94-016A3933E60A}" type="presParOf" srcId="{6DD814D8-51C1-4339-BD13-04ED29CB209A}" destId="{D25A64C8-4063-4001-9201-8A31B7A83EA0}" srcOrd="0" destOrd="0" presId="urn:microsoft.com/office/officeart/2005/8/layout/hierarchy1"/>
    <dgm:cxn modelId="{98F0994A-FAA8-4E4D-9F92-436AB659D31E}" type="presParOf" srcId="{6DD814D8-51C1-4339-BD13-04ED29CB209A}" destId="{A5E9F4C7-CD18-41FE-B10D-0B52514739CF}" srcOrd="1" destOrd="0" presId="urn:microsoft.com/office/officeart/2005/8/layout/hierarchy1"/>
    <dgm:cxn modelId="{9D715BC8-70D6-40C7-977E-951345D6C791}" type="presParOf" srcId="{D970A756-11C7-48F7-B735-F99337A957C5}" destId="{4A703F2E-D4CE-42FF-B911-1595354AE7CA}" srcOrd="1" destOrd="0" presId="urn:microsoft.com/office/officeart/2005/8/layout/hierarchy1"/>
    <dgm:cxn modelId="{C0D15895-9788-43A7-8607-358D920EC900}" type="presParOf" srcId="{CA5AEE31-239D-4AF3-A531-0D13F6BD56F3}" destId="{84F4D71A-AB10-4D3E-A8A9-133ECB16458D}" srcOrd="1" destOrd="0" presId="urn:microsoft.com/office/officeart/2005/8/layout/hierarchy1"/>
    <dgm:cxn modelId="{5CCAF10E-9928-4CF3-B287-4B216EBDF8FA}" type="presParOf" srcId="{84F4D71A-AB10-4D3E-A8A9-133ECB16458D}" destId="{BB2E8522-E89C-4CB2-8A58-782C64A7F4C1}" srcOrd="0" destOrd="0" presId="urn:microsoft.com/office/officeart/2005/8/layout/hierarchy1"/>
    <dgm:cxn modelId="{012CA5B8-C476-4BEB-B4E4-40DB76E71D7B}" type="presParOf" srcId="{BB2E8522-E89C-4CB2-8A58-782C64A7F4C1}" destId="{20E924EF-4A31-48BE-879B-F2E967C4CAC5}" srcOrd="0" destOrd="0" presId="urn:microsoft.com/office/officeart/2005/8/layout/hierarchy1"/>
    <dgm:cxn modelId="{259C3391-E85E-4A79-8C2D-15CB32CD5F96}" type="presParOf" srcId="{BB2E8522-E89C-4CB2-8A58-782C64A7F4C1}" destId="{7795D4B1-5AC0-47D6-9F04-859A130768E2}" srcOrd="1" destOrd="0" presId="urn:microsoft.com/office/officeart/2005/8/layout/hierarchy1"/>
    <dgm:cxn modelId="{3BAB5663-6FAD-4CDF-BFC0-11DF3374DE10}" type="presParOf" srcId="{84F4D71A-AB10-4D3E-A8A9-133ECB16458D}" destId="{3A2EFB13-FC71-4597-8066-0FD313013461}" srcOrd="1" destOrd="0" presId="urn:microsoft.com/office/officeart/2005/8/layout/hierarchy1"/>
    <dgm:cxn modelId="{B88EAA77-ED70-4B6D-B50B-8518FA863A78}" type="presParOf" srcId="{CA5AEE31-239D-4AF3-A531-0D13F6BD56F3}" destId="{89FC5B05-B39F-42C6-8F09-9C70CE5F6D25}" srcOrd="2" destOrd="0" presId="urn:microsoft.com/office/officeart/2005/8/layout/hierarchy1"/>
    <dgm:cxn modelId="{C3E86B98-D7E3-4F4E-88AC-95F0904C3CB9}" type="presParOf" srcId="{89FC5B05-B39F-42C6-8F09-9C70CE5F6D25}" destId="{F5DB3434-D577-4EF3-B48D-E7B7C09F6CCE}" srcOrd="0" destOrd="0" presId="urn:microsoft.com/office/officeart/2005/8/layout/hierarchy1"/>
    <dgm:cxn modelId="{5712B4F3-1F49-4EA5-88DF-F54803A94794}" type="presParOf" srcId="{F5DB3434-D577-4EF3-B48D-E7B7C09F6CCE}" destId="{98CEBFBE-50C6-4B44-B126-E84147074F23}" srcOrd="0" destOrd="0" presId="urn:microsoft.com/office/officeart/2005/8/layout/hierarchy1"/>
    <dgm:cxn modelId="{7A1AFB91-761D-4E98-869E-BEC5F1CAC7E6}" type="presParOf" srcId="{F5DB3434-D577-4EF3-B48D-E7B7C09F6CCE}" destId="{B5F941B4-8AB0-41F7-B77E-914178391F2D}" srcOrd="1" destOrd="0" presId="urn:microsoft.com/office/officeart/2005/8/layout/hierarchy1"/>
    <dgm:cxn modelId="{3B1EE39A-64CE-45A6-BA00-C7FE734638B5}" type="presParOf" srcId="{89FC5B05-B39F-42C6-8F09-9C70CE5F6D25}" destId="{B2C8E770-1B51-40CB-B1FB-2EBB8C93FD9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6E915-70D3-477B-80AA-AC54B682FE94}">
      <dsp:nvSpPr>
        <dsp:cNvPr id="0" name=""/>
        <dsp:cNvSpPr/>
      </dsp:nvSpPr>
      <dsp:spPr>
        <a:xfrm>
          <a:off x="4088"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Collection</a:t>
          </a:r>
        </a:p>
      </dsp:txBody>
      <dsp:txXfrm>
        <a:off x="35503" y="904493"/>
        <a:ext cx="1724844" cy="1009774"/>
      </dsp:txXfrm>
    </dsp:sp>
    <dsp:sp modelId="{ECFC5B55-64BA-4F1E-B6B8-96330AC5D0F8}">
      <dsp:nvSpPr>
        <dsp:cNvPr id="0" name=""/>
        <dsp:cNvSpPr/>
      </dsp:nvSpPr>
      <dsp:spPr>
        <a:xfrm>
          <a:off x="1970530"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70530" y="1276377"/>
        <a:ext cx="265290" cy="266005"/>
      </dsp:txXfrm>
    </dsp:sp>
    <dsp:sp modelId="{F8AC5B4A-8C73-4577-B144-B1BED9CE0BB6}">
      <dsp:nvSpPr>
        <dsp:cNvPr id="0" name=""/>
        <dsp:cNvSpPr/>
      </dsp:nvSpPr>
      <dsp:spPr>
        <a:xfrm>
          <a:off x="2506832"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Cleaning &amp; Transformation</a:t>
          </a:r>
        </a:p>
      </dsp:txBody>
      <dsp:txXfrm>
        <a:off x="2538247" y="904493"/>
        <a:ext cx="1724844" cy="1009774"/>
      </dsp:txXfrm>
    </dsp:sp>
    <dsp:sp modelId="{A9AC46ED-931B-42BF-9172-56499837EB66}">
      <dsp:nvSpPr>
        <dsp:cNvPr id="0" name=""/>
        <dsp:cNvSpPr/>
      </dsp:nvSpPr>
      <dsp:spPr>
        <a:xfrm>
          <a:off x="4473274"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3274" y="1276377"/>
        <a:ext cx="265290" cy="266005"/>
      </dsp:txXfrm>
    </dsp:sp>
    <dsp:sp modelId="{B3A76799-4E82-4AA0-8C0B-E16EA421F7C2}">
      <dsp:nvSpPr>
        <dsp:cNvPr id="0" name=""/>
        <dsp:cNvSpPr/>
      </dsp:nvSpPr>
      <dsp:spPr>
        <a:xfrm>
          <a:off x="5009576"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Data Visualization</a:t>
          </a:r>
        </a:p>
      </dsp:txBody>
      <dsp:txXfrm>
        <a:off x="5040991" y="904493"/>
        <a:ext cx="1724844" cy="1009774"/>
      </dsp:txXfrm>
    </dsp:sp>
    <dsp:sp modelId="{45667FC5-63F5-49AA-BA07-895F9125D155}">
      <dsp:nvSpPr>
        <dsp:cNvPr id="0" name=""/>
        <dsp:cNvSpPr/>
      </dsp:nvSpPr>
      <dsp:spPr>
        <a:xfrm>
          <a:off x="6976017" y="1187708"/>
          <a:ext cx="378986" cy="443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976017" y="1276377"/>
        <a:ext cx="265290" cy="266005"/>
      </dsp:txXfrm>
    </dsp:sp>
    <dsp:sp modelId="{60F94A6A-36B8-4C4A-A02B-D460AEB42612}">
      <dsp:nvSpPr>
        <dsp:cNvPr id="0" name=""/>
        <dsp:cNvSpPr/>
      </dsp:nvSpPr>
      <dsp:spPr>
        <a:xfrm>
          <a:off x="7512320" y="873078"/>
          <a:ext cx="1787674" cy="1072604"/>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ea typeface="Calibri"/>
              <a:cs typeface="Calibri"/>
            </a:rPr>
            <a:t>Insights</a:t>
          </a:r>
        </a:p>
      </dsp:txBody>
      <dsp:txXfrm>
        <a:off x="7543735" y="904493"/>
        <a:ext cx="1724844" cy="1009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A64C8-4063-4001-9201-8A31B7A83EA0}">
      <dsp:nvSpPr>
        <dsp:cNvPr id="0" name=""/>
        <dsp:cNvSpPr/>
      </dsp:nvSpPr>
      <dsp:spPr>
        <a:xfrm>
          <a:off x="0"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9F4C7-CD18-41FE-B10D-0B52514739CF}">
      <dsp:nvSpPr>
        <dsp:cNvPr id="0" name=""/>
        <dsp:cNvSpPr/>
      </dsp:nvSpPr>
      <dsp:spPr>
        <a:xfrm>
          <a:off x="199094"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2 M Collisions</a:t>
          </a:r>
        </a:p>
      </dsp:txBody>
      <dsp:txXfrm>
        <a:off x="232420" y="574069"/>
        <a:ext cx="1725194" cy="1071170"/>
      </dsp:txXfrm>
    </dsp:sp>
    <dsp:sp modelId="{20E924EF-4A31-48BE-879B-F2E967C4CAC5}">
      <dsp:nvSpPr>
        <dsp:cNvPr id="0" name=""/>
        <dsp:cNvSpPr/>
      </dsp:nvSpPr>
      <dsp:spPr>
        <a:xfrm>
          <a:off x="2190034"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5D4B1-5AC0-47D6-9F04-859A130768E2}">
      <dsp:nvSpPr>
        <dsp:cNvPr id="0" name=""/>
        <dsp:cNvSpPr/>
      </dsp:nvSpPr>
      <dsp:spPr>
        <a:xfrm>
          <a:off x="2389128"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4 M Vehicles involved</a:t>
          </a:r>
        </a:p>
      </dsp:txBody>
      <dsp:txXfrm>
        <a:off x="2422454" y="574069"/>
        <a:ext cx="1725194" cy="1071170"/>
      </dsp:txXfrm>
    </dsp:sp>
    <dsp:sp modelId="{98CEBFBE-50C6-4B44-B126-E84147074F23}">
      <dsp:nvSpPr>
        <dsp:cNvPr id="0" name=""/>
        <dsp:cNvSpPr/>
      </dsp:nvSpPr>
      <dsp:spPr>
        <a:xfrm>
          <a:off x="4380069" y="351604"/>
          <a:ext cx="1791846" cy="1137822"/>
        </a:xfrm>
        <a:prstGeom prst="roundRect">
          <a:avLst>
            <a:gd name="adj" fmla="val 10000"/>
          </a:avLst>
        </a:prstGeom>
        <a:solidFill>
          <a:srgbClr val="435D7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941B4-8AB0-41F7-B77E-914178391F2D}">
      <dsp:nvSpPr>
        <dsp:cNvPr id="0" name=""/>
        <dsp:cNvSpPr/>
      </dsp:nvSpPr>
      <dsp:spPr>
        <a:xfrm>
          <a:off x="4579163" y="540743"/>
          <a:ext cx="1791846" cy="11378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rgbClr val="000000"/>
              </a:solidFill>
              <a:latin typeface="Calibri"/>
              <a:cs typeface="Calibri"/>
            </a:rPr>
            <a:t>5 M Persons involved</a:t>
          </a:r>
        </a:p>
      </dsp:txBody>
      <dsp:txXfrm>
        <a:off x="4612489" y="574069"/>
        <a:ext cx="1725194" cy="1071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58128-A357-4AEB-BB4A-DFA2D5E29BBB}"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4E18E-8FAF-4FA0-A818-72BCB1F3E347}" type="slidenum">
              <a:rPr lang="en-US" smtClean="0"/>
              <a:t>‹#›</a:t>
            </a:fld>
            <a:endParaRPr lang="en-US"/>
          </a:p>
        </p:txBody>
      </p:sp>
    </p:spTree>
    <p:extLst>
      <p:ext uri="{BB962C8B-B14F-4D97-AF65-F5344CB8AC3E}">
        <p14:creationId xmlns:p14="http://schemas.microsoft.com/office/powerpoint/2010/main" val="284653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a:t>
            </a:fld>
            <a:endParaRPr lang="en-US"/>
          </a:p>
        </p:txBody>
      </p:sp>
    </p:spTree>
    <p:extLst>
      <p:ext uri="{BB962C8B-B14F-4D97-AF65-F5344CB8AC3E}">
        <p14:creationId xmlns:p14="http://schemas.microsoft.com/office/powerpoint/2010/main" val="190249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2</a:t>
            </a:fld>
            <a:endParaRPr lang="en-US"/>
          </a:p>
        </p:txBody>
      </p:sp>
    </p:spTree>
    <p:extLst>
      <p:ext uri="{BB962C8B-B14F-4D97-AF65-F5344CB8AC3E}">
        <p14:creationId xmlns:p14="http://schemas.microsoft.com/office/powerpoint/2010/main" val="15059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l-GR" b="0" i="0" u="none" strike="noStrike" dirty="0">
                <a:solidFill>
                  <a:srgbClr val="000000"/>
                </a:solidFill>
                <a:effectLst/>
                <a:highlight>
                  <a:srgbClr val="F5F5F5"/>
                </a:highlight>
                <a:latin typeface="Calibri" panose="020F0502020204030204" pitchFamily="34" charset="0"/>
              </a:rPr>
              <a:t>Urban Planners &amp; Engineers: To design and improve infrastructure that minimizes collision risks</a:t>
            </a:r>
            <a:r>
              <a:rPr lang="en-US" b="0" i="0" dirty="0">
                <a:solidFill>
                  <a:srgbClr val="444444"/>
                </a:solidFill>
                <a:effectLst/>
                <a:highlight>
                  <a:srgbClr val="F5F5F5"/>
                </a:highlight>
                <a:latin typeface="Calibri" panose="020F0502020204030204" pitchFamily="34" charset="0"/>
              </a:rPr>
              <a:t>​</a:t>
            </a:r>
          </a:p>
          <a:p>
            <a:pPr algn="l" rtl="0" fontAlgn="base"/>
            <a:r>
              <a:rPr lang="el-GR" b="0" i="0" u="none" strike="noStrike" dirty="0">
                <a:solidFill>
                  <a:srgbClr val="000000"/>
                </a:solidFill>
                <a:effectLst/>
                <a:highlight>
                  <a:srgbClr val="F5F5F5"/>
                </a:highlight>
                <a:latin typeface="Calibri" panose="020F0502020204030204" pitchFamily="34" charset="0"/>
              </a:rPr>
              <a:t>Insurance Companies : For designing insurance products that reflect the actual risk levels</a:t>
            </a:r>
            <a:r>
              <a:rPr lang="el-GR" b="0" i="0" dirty="0">
                <a:solidFill>
                  <a:srgbClr val="444444"/>
                </a:solidFill>
                <a:effectLst/>
                <a:highlight>
                  <a:srgbClr val="F5F5F5"/>
                </a:highlight>
                <a:latin typeface="Calibri" panose="020F0502020204030204" pitchFamily="34" charset="0"/>
              </a:rPr>
              <a:t>​</a:t>
            </a:r>
          </a:p>
          <a:p>
            <a:pPr algn="l" rtl="0" fontAlgn="base"/>
            <a:r>
              <a:rPr lang="el-GR" b="0" i="0" u="none" strike="noStrike" dirty="0">
                <a:solidFill>
                  <a:srgbClr val="000000"/>
                </a:solidFill>
                <a:effectLst/>
                <a:highlight>
                  <a:srgbClr val="F5F5F5"/>
                </a:highlight>
                <a:latin typeface="Calibri" panose="020F0502020204030204" pitchFamily="34" charset="0"/>
              </a:rPr>
              <a:t>General Public : To raise awareness about road safety and encourage safer driving habits</a:t>
            </a:r>
            <a:endParaRPr lang="el-GR" b="0" i="0" dirty="0">
              <a:solidFill>
                <a:srgbClr val="444444"/>
              </a:solidFill>
              <a:effectLst/>
              <a:highlight>
                <a:srgbClr val="F5F5F5"/>
              </a:highligh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5</a:t>
            </a:fld>
            <a:endParaRPr lang="en-US"/>
          </a:p>
        </p:txBody>
      </p:sp>
    </p:spTree>
    <p:extLst>
      <p:ext uri="{BB962C8B-B14F-4D97-AF65-F5344CB8AC3E}">
        <p14:creationId xmlns:p14="http://schemas.microsoft.com/office/powerpoint/2010/main" val="189299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Παρατηρούμε μία αναλογία του πλήθους των ατυχημάτων σε σχέση με τον πληθυσμό της κάθε περιοχής με το </a:t>
            </a:r>
            <a:r>
              <a:rPr lang="en-US" dirty="0"/>
              <a:t>Brooklyn </a:t>
            </a:r>
            <a:r>
              <a:rPr lang="el-GR" dirty="0"/>
              <a:t>που είναι η περιοχή με το μεγαλύτερο πλυθησμό να έχει και τα περισσότερα ατυχήματα. </a:t>
            </a:r>
            <a:r>
              <a:rPr lang="en-US" dirty="0"/>
              <a:t>426K.</a:t>
            </a:r>
          </a:p>
          <a:p>
            <a:r>
              <a:rPr lang="el-GR" dirty="0"/>
              <a:t>Βλέπουμε ότι ακολουθείται αυτήν η αναλογία και στους τραυματισμούς και τους θανάτους με μοναδική εξαίρεση στους τραυματισμούς στο </a:t>
            </a:r>
            <a:r>
              <a:rPr lang="en-US" dirty="0"/>
              <a:t>Bronx </a:t>
            </a:r>
            <a:r>
              <a:rPr lang="el-GR" dirty="0"/>
              <a:t>να είναι περισσότεροι από αυτούς στο </a:t>
            </a:r>
            <a:r>
              <a:rPr lang="en-US" dirty="0"/>
              <a:t>Manhattan.</a:t>
            </a:r>
          </a:p>
          <a:p>
            <a:endParaRPr lang="en-US" dirty="0"/>
          </a:p>
          <a:p>
            <a:r>
              <a:rPr lang="el-GR" dirty="0"/>
              <a:t>Αυτό οφείλεται στο ότι το </a:t>
            </a:r>
            <a:r>
              <a:rPr lang="en-US" dirty="0"/>
              <a:t>Bronx </a:t>
            </a:r>
            <a:r>
              <a:rPr lang="el-GR" dirty="0"/>
              <a:t>έχει γενικά χειρότερους δρόμους και υποδομές απο το </a:t>
            </a:r>
            <a:r>
              <a:rPr lang="en-US" dirty="0"/>
              <a:t>Manhattan.</a:t>
            </a:r>
            <a:endParaRPr lang="el-GR" dirty="0"/>
          </a:p>
        </p:txBody>
      </p:sp>
      <p:sp>
        <p:nvSpPr>
          <p:cNvPr id="4" name="Slide Number Placeholder 3"/>
          <p:cNvSpPr>
            <a:spLocks noGrp="1"/>
          </p:cNvSpPr>
          <p:nvPr>
            <p:ph type="sldNum" sz="quarter" idx="5"/>
          </p:nvPr>
        </p:nvSpPr>
        <p:spPr/>
        <p:txBody>
          <a:bodyPr/>
          <a:lstStyle/>
          <a:p>
            <a:fld id="{DBB4E18E-8FAF-4FA0-A818-72BCB1F3E347}" type="slidenum">
              <a:rPr lang="en-US" smtClean="0"/>
              <a:t>8</a:t>
            </a:fld>
            <a:endParaRPr lang="en-US"/>
          </a:p>
        </p:txBody>
      </p:sp>
    </p:spTree>
    <p:extLst>
      <p:ext uri="{BB962C8B-B14F-4D97-AF65-F5344CB8AC3E}">
        <p14:creationId xmlns:p14="http://schemas.microsoft.com/office/powerpoint/2010/main" val="382634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Κατά την περίοδο που εξετάσαμε οι συνολικοί τραυματισμοί ανέρχονται σε </a:t>
            </a:r>
            <a:r>
              <a:rPr lang="en-US" dirty="0"/>
              <a:t>605000</a:t>
            </a:r>
            <a:r>
              <a:rPr lang="el-GR" dirty="0"/>
              <a:t> ενώ το ποσοστό κάποιο τροχαίο να οδηγήσει σε τραυματισμό είναι 22.81%. Στο παρακάτω γράφημα βλέπουμε τους σημαντικότερους λόγους που οδηγούν σε τέτοιου είδους ατυχήματα, με την απροσεξία του οδηγού να είναι πρώτη και να οφείλεται για 132Κ ατυχήματα με τραυματισμούς.</a:t>
            </a:r>
          </a:p>
          <a:p>
            <a:r>
              <a:rPr lang="el-GR" dirty="0"/>
              <a:t>Όσον αφορά τους θανάτους, αυτοί ήταν 3000 και το ποσοστό κάποιο ατύχημα να είναι θανατηφόρο ήταν 0.14% ενώ ο κύριος λόγος που προκαλούνται τέτοια ατυχήματα είναι η οδήγηση σε επικίνδυνες ταχύτητες.  </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9</a:t>
            </a:fld>
            <a:endParaRPr lang="en-US"/>
          </a:p>
        </p:txBody>
      </p:sp>
    </p:spTree>
    <p:extLst>
      <p:ext uri="{BB962C8B-B14F-4D97-AF65-F5344CB8AC3E}">
        <p14:creationId xmlns:p14="http://schemas.microsoft.com/office/powerpoint/2010/main" val="2386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Σε χρονικό επίπεδο, παρατηρούμε ότι από το 2013 έως και το 2019 ο αριθμός των ατυχημάτων είχε μικρές διακυμάνσεις. Από το 2019 προς το 2020 όμως βλέπουμε μια βουτιά της τάξεως του 50% στα ατυχήματα και στην συνέχεια διατήρηση των χαμηλών επιπέδων κατα τα υπόλοιπα χρόνια. </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10</a:t>
            </a:fld>
            <a:endParaRPr lang="en-US"/>
          </a:p>
        </p:txBody>
      </p:sp>
    </p:spTree>
    <p:extLst>
      <p:ext uri="{BB962C8B-B14F-4D97-AF65-F5344CB8AC3E}">
        <p14:creationId xmlns:p14="http://schemas.microsoft.com/office/powerpoint/2010/main" val="151535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Όσον αφορά τις περιοχές, βλέπουμε σημαντικές μειώσεις σε όλες με αυτήν που ξεχωρίζει να είναι στο </a:t>
            </a:r>
            <a:r>
              <a:rPr lang="en-US" dirty="0"/>
              <a:t>Manhattan </a:t>
            </a:r>
            <a:r>
              <a:rPr lang="el-GR" dirty="0"/>
              <a:t>που τα ατυχήματα έπεσαν κάτω απο αυτά στο </a:t>
            </a:r>
            <a:r>
              <a:rPr lang="en-US" dirty="0"/>
              <a:t>Bronx.</a:t>
            </a:r>
          </a:p>
          <a:p>
            <a:r>
              <a:rPr lang="el-GR" dirty="0"/>
              <a:t>Αυτό οφείλεται στο ότι το </a:t>
            </a:r>
            <a:r>
              <a:rPr lang="en-US" dirty="0"/>
              <a:t>Manhattan </a:t>
            </a:r>
            <a:r>
              <a:rPr lang="el-GR" dirty="0"/>
              <a:t>είναι η περιοχή με τις περισσότερες εταιρείες όπου κάποιος εργαζόμενος θα μπορούσε να εργαστεί από το σπίτι.</a:t>
            </a:r>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11</a:t>
            </a:fld>
            <a:endParaRPr lang="en-US"/>
          </a:p>
        </p:txBody>
      </p:sp>
    </p:spTree>
    <p:extLst>
      <p:ext uri="{BB962C8B-B14F-4D97-AF65-F5344CB8AC3E}">
        <p14:creationId xmlns:p14="http://schemas.microsoft.com/office/powerpoint/2010/main" val="152190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Περνάμε στους λόγους τώρα. Η αρχική βουτιά στον αριθμό των ατυχημάτων είναι προφανές ότι οφείλεται στην πανδημία του </a:t>
            </a:r>
            <a:r>
              <a:rPr lang="en-US" b="0" i="0" u="none" strike="noStrike" dirty="0">
                <a:solidFill>
                  <a:srgbClr val="000000"/>
                </a:solidFill>
                <a:effectLst/>
                <a:highlight>
                  <a:srgbClr val="F5F5F5"/>
                </a:highlight>
                <a:latin typeface="Calibri" panose="020F0502020204030204" pitchFamily="34" charset="0"/>
              </a:rPr>
              <a:t>covid.</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διατήρηση όμως των χαμηλών επιπέδων πιστεύουμε ότι οφείλεται στην υιοθέτηση της εξ απο στάσεως εργασίας καθώς και στο πρόγραμμα </a:t>
            </a:r>
            <a:r>
              <a:rPr lang="en-US" b="0" i="0" u="none" strike="noStrike" dirty="0">
                <a:solidFill>
                  <a:srgbClr val="000000"/>
                </a:solidFill>
                <a:effectLst/>
                <a:highlight>
                  <a:srgbClr val="F5F5F5"/>
                </a:highlight>
                <a:latin typeface="Calibri" panose="020F0502020204030204" pitchFamily="34" charset="0"/>
              </a:rPr>
              <a:t>Vision Zero.</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Το </a:t>
            </a:r>
            <a:r>
              <a:rPr lang="en-US" b="0" i="0" u="none" strike="noStrike" dirty="0">
                <a:solidFill>
                  <a:srgbClr val="000000"/>
                </a:solidFill>
                <a:effectLst/>
                <a:highlight>
                  <a:srgbClr val="F5F5F5"/>
                </a:highlight>
                <a:latin typeface="Calibri" panose="020F0502020204030204" pitchFamily="34" charset="0"/>
              </a:rPr>
              <a:t>Vision Zero </a:t>
            </a:r>
            <a:r>
              <a:rPr lang="el-GR" b="0" i="0" u="none" strike="noStrike" dirty="0">
                <a:solidFill>
                  <a:srgbClr val="000000"/>
                </a:solidFill>
                <a:effectLst/>
                <a:highlight>
                  <a:srgbClr val="F5F5F5"/>
                </a:highlight>
                <a:latin typeface="Calibri" panose="020F0502020204030204" pitchFamily="34" charset="0"/>
              </a:rPr>
              <a:t>είναι ένα πρόγραμμα που ξεκίνησε το 2014 στην </a:t>
            </a:r>
            <a:r>
              <a:rPr lang="en-US" b="0" i="0" u="none" strike="noStrike" dirty="0">
                <a:solidFill>
                  <a:srgbClr val="000000"/>
                </a:solidFill>
                <a:effectLst/>
                <a:highlight>
                  <a:srgbClr val="F5F5F5"/>
                </a:highlight>
                <a:latin typeface="Calibri" panose="020F0502020204030204" pitchFamily="34" charset="0"/>
              </a:rPr>
              <a:t>New York </a:t>
            </a:r>
            <a:r>
              <a:rPr lang="el-GR" b="0" i="0" u="none" strike="noStrike" dirty="0">
                <a:solidFill>
                  <a:srgbClr val="000000"/>
                </a:solidFill>
                <a:effectLst/>
                <a:highlight>
                  <a:srgbClr val="F5F5F5"/>
                </a:highlight>
                <a:latin typeface="Calibri" panose="020F0502020204030204" pitchFamily="34" charset="0"/>
              </a:rPr>
              <a:t>και στόχο έχει τον εκμηδενισμό των θανάτων και τραυματισμών απο τροχαία στους δρόμους της. </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Μερικές ενέργειες που έχουν γίνει μέσα απο αυτό το πρόγραμμα είναι</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αύξηση του αριθμού των καμερών ταχύτητας και η επέκταση του ωραρίου λειτουργίας τους.</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Η βελτίωση δρόμων και διασταυρώσεων, με χαρακτηριστικό παράδειγμα ο ανασχεδιασμός του </a:t>
            </a:r>
            <a:r>
              <a:rPr lang="en-US" b="0" i="0" u="none" strike="noStrike" dirty="0">
                <a:solidFill>
                  <a:srgbClr val="000000"/>
                </a:solidFill>
                <a:effectLst/>
                <a:highlight>
                  <a:srgbClr val="F5F5F5"/>
                </a:highlight>
                <a:latin typeface="Calibri" panose="020F0502020204030204" pitchFamily="34" charset="0"/>
              </a:rPr>
              <a:t>Queens Boulevard </a:t>
            </a:r>
            <a:r>
              <a:rPr lang="el-GR" b="0" i="0" u="none" strike="noStrike" dirty="0">
                <a:solidFill>
                  <a:srgbClr val="000000"/>
                </a:solidFill>
                <a:effectLst/>
                <a:highlight>
                  <a:srgbClr val="F5F5F5"/>
                </a:highlight>
                <a:latin typeface="Calibri" panose="020F0502020204030204" pitchFamily="34" charset="0"/>
              </a:rPr>
              <a:t>γνωστό και ως </a:t>
            </a:r>
            <a:r>
              <a:rPr lang="en-US" b="0" i="0" u="none" strike="noStrike" dirty="0">
                <a:solidFill>
                  <a:srgbClr val="000000"/>
                </a:solidFill>
                <a:effectLst/>
                <a:highlight>
                  <a:srgbClr val="F5F5F5"/>
                </a:highlight>
                <a:latin typeface="Calibri" panose="020F0502020204030204" pitchFamily="34" charset="0"/>
              </a:rPr>
              <a:t>Boulevard of Death</a:t>
            </a:r>
            <a:r>
              <a:rPr lang="el-GR" b="0" i="0" u="none" strike="noStrike" dirty="0">
                <a:solidFill>
                  <a:srgbClr val="000000"/>
                </a:solidFill>
                <a:effectLst/>
                <a:highlight>
                  <a:srgbClr val="F5F5F5"/>
                </a:highlight>
                <a:latin typeface="Calibri" panose="020F0502020204030204" pitchFamily="34" charset="0"/>
              </a:rPr>
              <a:t>, όπου τα ατυχήματα έπεσαν κατα 13% και οι τραυματισμοί πεζών κατα 42%.</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u="none" strike="noStrike" dirty="0">
                <a:solidFill>
                  <a:srgbClr val="000000"/>
                </a:solidFill>
                <a:effectLst/>
                <a:highlight>
                  <a:srgbClr val="F5F5F5"/>
                </a:highlight>
                <a:latin typeface="Calibri" panose="020F0502020204030204" pitchFamily="34" charset="0"/>
              </a:rPr>
              <a:t>Επίσης μειώθηκε το επιτρεπτό ποσοστό αλκοόλ στο άιμα.</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i="0" u="none" strike="noStrike" dirty="0">
              <a:solidFill>
                <a:srgbClr val="000000"/>
              </a:solidFill>
              <a:effectLst/>
              <a:highlight>
                <a:srgbClr val="F5F5F5"/>
              </a:highligh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BB4E18E-8FAF-4FA0-A818-72BCB1F3E347}" type="slidenum">
              <a:rPr lang="en-US" smtClean="0"/>
              <a:t>12</a:t>
            </a:fld>
            <a:endParaRPr lang="en-US"/>
          </a:p>
        </p:txBody>
      </p:sp>
    </p:spTree>
    <p:extLst>
      <p:ext uri="{BB962C8B-B14F-4D97-AF65-F5344CB8AC3E}">
        <p14:creationId xmlns:p14="http://schemas.microsoft.com/office/powerpoint/2010/main" val="346397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dirty="0"/>
              <a:t>Παρόλο που ο αριθμός των ατυχημάτων όντως έπεσε δραματικά, παρατηρούμε ότι δυστυχώς οι τραυματισμοί και οι θάνατοι κυμαίνονται στα ίδια επίπεδα.</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dirty="0"/>
              <a:t>Πιστεύουμε ότι αυτό συμβαίνει διότι υπάρχουν λιγότερα αυτοκίνητα στους δρόμους με αποτέλεσμα οι οδηγοί να αναπτύσσουν μεγαλύτερες ταχύτητες και γενικά να είναι πιο απρόσεχτοι οπότε όταν γίνει ένα ατύχημα να είναι πιο σοβαρό πλεόν.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1" dirty="0"/>
          </a:p>
          <a:p>
            <a:endParaRPr lang="en-US" dirty="0"/>
          </a:p>
        </p:txBody>
      </p:sp>
      <p:sp>
        <p:nvSpPr>
          <p:cNvPr id="4" name="Slide Number Placeholder 3"/>
          <p:cNvSpPr>
            <a:spLocks noGrp="1"/>
          </p:cNvSpPr>
          <p:nvPr>
            <p:ph type="sldNum" sz="quarter" idx="5"/>
          </p:nvPr>
        </p:nvSpPr>
        <p:spPr/>
        <p:txBody>
          <a:bodyPr/>
          <a:lstStyle/>
          <a:p>
            <a:fld id="{DBB4E18E-8FAF-4FA0-A818-72BCB1F3E347}" type="slidenum">
              <a:rPr lang="en-US" smtClean="0"/>
              <a:t>13</a:t>
            </a:fld>
            <a:endParaRPr lang="en-US"/>
          </a:p>
        </p:txBody>
      </p:sp>
    </p:spTree>
    <p:extLst>
      <p:ext uri="{BB962C8B-B14F-4D97-AF65-F5344CB8AC3E}">
        <p14:creationId xmlns:p14="http://schemas.microsoft.com/office/powerpoint/2010/main" val="143722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812696330"/>
      </p:ext>
    </p:extLst>
  </p:cSld>
  <p:clrMapOvr>
    <a:masterClrMapping/>
  </p:clrMapOvr>
  <p:hf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3964229455"/>
      </p:ext>
    </p:extLst>
  </p:cSld>
  <p:clrMapOvr>
    <a:masterClrMapping/>
  </p:clrMapOvr>
  <p:hf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4.jpe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yc.gov/html/dot/html/pr2023/vision-zero-fatalities-dropped-2022.shtml" TargetMode="External"/><Relationship Id="rId2" Type="http://schemas.openxmlformats.org/officeDocument/2006/relationships/hyperlink" Target="https://www.nyc.gov/content/visionzero/pages/" TargetMode="External"/><Relationship Id="rId1" Type="http://schemas.openxmlformats.org/officeDocument/2006/relationships/slideLayout" Target="../slideLayouts/slideLayout2.xml"/><Relationship Id="rId5" Type="http://schemas.openxmlformats.org/officeDocument/2006/relationships/hyperlink" Target="https://wjes.biomedcentral.com/articles/10.1186/s13017-021-00395-8" TargetMode="External"/><Relationship Id="rId4" Type="http://schemas.openxmlformats.org/officeDocument/2006/relationships/hyperlink" Target="https://www.brooklynpaper.com/mayor-announces-rapid-expansion-of-life-saving-speed-camera-program-as-stronger-law-takes-effect-july-11/#:~:text=The%20city's%20Department%20of%20Transportation,children%2C%E2%80%9D%20de%20Blasio%20sai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6387353" y="1443884"/>
            <a:ext cx="5598866" cy="3966824"/>
          </a:xfrm>
        </p:spPr>
        <p:txBody>
          <a:bodyPr/>
          <a:lstStyle/>
          <a:p>
            <a:pPr algn="ctr"/>
            <a:r>
              <a:rPr lang="en-US" sz="6000" b="1" dirty="0">
                <a:latin typeface="Calibri"/>
                <a:ea typeface="Calibri"/>
                <a:cs typeface="Calibri"/>
              </a:rPr>
              <a:t>New York City </a:t>
            </a:r>
            <a:br>
              <a:rPr lang="en-US" sz="6000" b="1" dirty="0">
                <a:latin typeface="Calibri"/>
              </a:rPr>
            </a:br>
            <a:r>
              <a:rPr lang="en-US" sz="6000" b="1" dirty="0">
                <a:latin typeface="Calibri"/>
                <a:ea typeface="Calibri"/>
                <a:cs typeface="Calibri"/>
              </a:rPr>
              <a:t>Motor Vehicle </a:t>
            </a:r>
            <a:br>
              <a:rPr lang="en-US" sz="6000" b="1" dirty="0">
                <a:latin typeface="Calibri"/>
              </a:rPr>
            </a:br>
            <a:r>
              <a:rPr lang="en-US" sz="6000" b="1" dirty="0">
                <a:latin typeface="Calibri"/>
                <a:ea typeface="Calibri"/>
                <a:cs typeface="Calibri"/>
              </a:rPr>
              <a:t>Collisions</a:t>
            </a:r>
            <a:endParaRPr lang="el-GR" b="1" dirty="0"/>
          </a:p>
        </p:txBody>
      </p:sp>
      <p:pic>
        <p:nvPicPr>
          <p:cNvPr id="2" name="Picture Placeholder 1" descr="A close up of a speedometer&#10;&#10;Description automatically generated">
            <a:extLst>
              <a:ext uri="{FF2B5EF4-FFF2-40B4-BE49-F238E27FC236}">
                <a16:creationId xmlns:a16="http://schemas.microsoft.com/office/drawing/2014/main" id="{86D3DE42-521B-FBBF-21A2-91BBF09701C1}"/>
              </a:ext>
            </a:extLst>
          </p:cNvPr>
          <p:cNvPicPr>
            <a:picLocks noGrp="1" noChangeAspect="1"/>
          </p:cNvPicPr>
          <p:nvPr>
            <p:ph type="pic" sz="quarter" idx="18"/>
          </p:nvPr>
        </p:nvPicPr>
        <p:blipFill>
          <a:blip r:embed="rId3"/>
          <a:srcRect l="20329" r="20329"/>
          <a:stretch/>
        </p:blipFill>
        <p:spPr/>
      </p:pic>
      <p:sp>
        <p:nvSpPr>
          <p:cNvPr id="4" name="Θέση αριθμού διαφάνειας 3">
            <a:extLst>
              <a:ext uri="{FF2B5EF4-FFF2-40B4-BE49-F238E27FC236}">
                <a16:creationId xmlns:a16="http://schemas.microsoft.com/office/drawing/2014/main" id="{1B10840C-A100-E747-1FD0-E498E2ECDB29}"/>
              </a:ext>
            </a:extLst>
          </p:cNvPr>
          <p:cNvSpPr>
            <a:spLocks noGrp="1"/>
          </p:cNvSpPr>
          <p:nvPr>
            <p:ph type="sldNum" sz="quarter" idx="12"/>
          </p:nvPr>
        </p:nvSpPr>
        <p:spPr/>
        <p:txBody>
          <a:bodyPr/>
          <a:lstStyle/>
          <a:p>
            <a:fld id="{B4E73946-9152-2148-B286-BEF1B04A8193}" type="slidenum">
              <a:rPr lang="en-US" smtClean="0"/>
              <a:t>1</a:t>
            </a:fld>
            <a:endParaRPr lang="el-GR"/>
          </a:p>
        </p:txBody>
      </p:sp>
    </p:spTree>
    <p:extLst>
      <p:ext uri="{BB962C8B-B14F-4D97-AF65-F5344CB8AC3E}">
        <p14:creationId xmlns:p14="http://schemas.microsoft.com/office/powerpoint/2010/main" val="83940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D661FD-4DB0-C19A-13C7-61ED08B1F84D}"/>
              </a:ext>
            </a:extLst>
          </p:cNvPr>
          <p:cNvSpPr txBox="1"/>
          <p:nvPr/>
        </p:nvSpPr>
        <p:spPr>
          <a:xfrm>
            <a:off x="-238" y="1610"/>
            <a:ext cx="492034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Collisions By Year Analysis</a:t>
            </a:r>
          </a:p>
        </p:txBody>
      </p:sp>
      <p:pic>
        <p:nvPicPr>
          <p:cNvPr id="3" name="Picture 2" descr="A graph with numbers and a line&#10;&#10;Description automatically generated">
            <a:extLst>
              <a:ext uri="{FF2B5EF4-FFF2-40B4-BE49-F238E27FC236}">
                <a16:creationId xmlns:a16="http://schemas.microsoft.com/office/drawing/2014/main" id="{25AFE07D-0B4E-9072-EFC6-473C707EA8F3}"/>
              </a:ext>
            </a:extLst>
          </p:cNvPr>
          <p:cNvPicPr>
            <a:picLocks noChangeAspect="1"/>
          </p:cNvPicPr>
          <p:nvPr/>
        </p:nvPicPr>
        <p:blipFill>
          <a:blip r:embed="rId3"/>
          <a:stretch>
            <a:fillRect/>
          </a:stretch>
        </p:blipFill>
        <p:spPr>
          <a:xfrm>
            <a:off x="1425222" y="1050904"/>
            <a:ext cx="9341554" cy="5045465"/>
          </a:xfrm>
          <a:prstGeom prst="rect">
            <a:avLst/>
          </a:prstGeom>
        </p:spPr>
      </p:pic>
      <p:sp>
        <p:nvSpPr>
          <p:cNvPr id="4" name="Θέση αριθμού διαφάνειας 3">
            <a:extLst>
              <a:ext uri="{FF2B5EF4-FFF2-40B4-BE49-F238E27FC236}">
                <a16:creationId xmlns:a16="http://schemas.microsoft.com/office/drawing/2014/main" id="{ACDCEA72-9E48-714D-5ED4-E49A14137BCA}"/>
              </a:ext>
            </a:extLst>
          </p:cNvPr>
          <p:cNvSpPr>
            <a:spLocks noGrp="1"/>
          </p:cNvSpPr>
          <p:nvPr>
            <p:ph type="sldNum" sz="quarter" idx="12"/>
          </p:nvPr>
        </p:nvSpPr>
        <p:spPr/>
        <p:txBody>
          <a:bodyPr/>
          <a:lstStyle/>
          <a:p>
            <a:fld id="{330EA680-D336-4FF7-8B7A-9848BB0A1C32}" type="slidenum">
              <a:rPr lang="en-US" smtClean="0"/>
              <a:t>10</a:t>
            </a:fld>
            <a:endParaRPr lang="el-GR"/>
          </a:p>
        </p:txBody>
      </p:sp>
    </p:spTree>
    <p:extLst>
      <p:ext uri="{BB962C8B-B14F-4D97-AF65-F5344CB8AC3E}">
        <p14:creationId xmlns:p14="http://schemas.microsoft.com/office/powerpoint/2010/main" val="3204513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6136D79-4211-77CD-E06E-1C15E4A236EC}"/>
              </a:ext>
            </a:extLst>
          </p:cNvPr>
          <p:cNvPicPr>
            <a:picLocks noChangeAspect="1"/>
          </p:cNvPicPr>
          <p:nvPr/>
        </p:nvPicPr>
        <p:blipFill>
          <a:blip r:embed="rId3"/>
          <a:stretch>
            <a:fillRect/>
          </a:stretch>
        </p:blipFill>
        <p:spPr>
          <a:xfrm>
            <a:off x="1251029" y="1053493"/>
            <a:ext cx="9688285" cy="4752437"/>
          </a:xfrm>
          <a:prstGeom prst="rect">
            <a:avLst/>
          </a:prstGeom>
        </p:spPr>
      </p:pic>
      <p:sp>
        <p:nvSpPr>
          <p:cNvPr id="3" name="TextBox 2">
            <a:extLst>
              <a:ext uri="{FF2B5EF4-FFF2-40B4-BE49-F238E27FC236}">
                <a16:creationId xmlns:a16="http://schemas.microsoft.com/office/drawing/2014/main" id="{859CFD8F-02CA-EB91-2903-3F152C7D51A6}"/>
              </a:ext>
            </a:extLst>
          </p:cNvPr>
          <p:cNvSpPr txBox="1"/>
          <p:nvPr/>
        </p:nvSpPr>
        <p:spPr>
          <a:xfrm>
            <a:off x="-238" y="1610"/>
            <a:ext cx="6745299"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Collisions per Borough By Year Analysis</a:t>
            </a:r>
          </a:p>
        </p:txBody>
      </p:sp>
      <p:sp>
        <p:nvSpPr>
          <p:cNvPr id="2" name="Θέση αριθμού διαφάνειας 1">
            <a:extLst>
              <a:ext uri="{FF2B5EF4-FFF2-40B4-BE49-F238E27FC236}">
                <a16:creationId xmlns:a16="http://schemas.microsoft.com/office/drawing/2014/main" id="{ECE9785C-B52F-BB73-26E5-B56DCD7AD086}"/>
              </a:ext>
            </a:extLst>
          </p:cNvPr>
          <p:cNvSpPr>
            <a:spLocks noGrp="1"/>
          </p:cNvSpPr>
          <p:nvPr>
            <p:ph type="sldNum" sz="quarter" idx="12"/>
          </p:nvPr>
        </p:nvSpPr>
        <p:spPr/>
        <p:txBody>
          <a:bodyPr/>
          <a:lstStyle/>
          <a:p>
            <a:fld id="{330EA680-D336-4FF7-8B7A-9848BB0A1C32}" type="slidenum">
              <a:rPr lang="en-US" smtClean="0"/>
              <a:t>11</a:t>
            </a:fld>
            <a:endParaRPr lang="el-GR"/>
          </a:p>
        </p:txBody>
      </p:sp>
    </p:spTree>
    <p:extLst>
      <p:ext uri="{BB962C8B-B14F-4D97-AF65-F5344CB8AC3E}">
        <p14:creationId xmlns:p14="http://schemas.microsoft.com/office/powerpoint/2010/main" val="1503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58F7200-EED2-2908-91DB-D12B5C05FA56}"/>
              </a:ext>
            </a:extLst>
          </p:cNvPr>
          <p:cNvSpPr>
            <a:spLocks noGrp="1"/>
          </p:cNvSpPr>
          <p:nvPr>
            <p:ph type="title"/>
          </p:nvPr>
        </p:nvSpPr>
        <p:spPr>
          <a:xfrm>
            <a:off x="-1923" y="2215"/>
            <a:ext cx="5973888" cy="738465"/>
          </a:xfrm>
        </p:spPr>
        <p:txBody>
          <a:bodyPr>
            <a:normAutofit/>
          </a:bodyPr>
          <a:lstStyle/>
          <a:p>
            <a:r>
              <a:rPr lang="en-US" sz="3200">
                <a:latin typeface="Calibri"/>
                <a:cs typeface="Calibri"/>
              </a:rPr>
              <a:t>Reasons for collision decrease</a:t>
            </a:r>
          </a:p>
        </p:txBody>
      </p:sp>
      <p:sp>
        <p:nvSpPr>
          <p:cNvPr id="13" name="Content Placeholder 2">
            <a:extLst>
              <a:ext uri="{FF2B5EF4-FFF2-40B4-BE49-F238E27FC236}">
                <a16:creationId xmlns:a16="http://schemas.microsoft.com/office/drawing/2014/main" id="{861D5BBC-8FAC-BE58-B6EC-949812EE1C7B}"/>
              </a:ext>
            </a:extLst>
          </p:cNvPr>
          <p:cNvSpPr>
            <a:spLocks noGrp="1"/>
          </p:cNvSpPr>
          <p:nvPr>
            <p:ph idx="1"/>
          </p:nvPr>
        </p:nvSpPr>
        <p:spPr>
          <a:xfrm>
            <a:off x="3118" y="1378988"/>
            <a:ext cx="6715728" cy="4116081"/>
          </a:xfrm>
        </p:spPr>
        <p:txBody>
          <a:bodyPr vert="horz" lIns="91440" tIns="45720" rIns="91440" bIns="45720" rtlCol="0" anchor="t">
            <a:normAutofit/>
          </a:bodyPr>
          <a:lstStyle/>
          <a:p>
            <a:pPr marL="285750" indent="-285750"/>
            <a:r>
              <a:rPr lang="en-US" sz="2000" dirty="0">
                <a:latin typeface="Calibri"/>
                <a:cs typeface="Calibri"/>
              </a:rPr>
              <a:t>Covid-19</a:t>
            </a:r>
            <a:endParaRPr lang="en-US" sz="2000" dirty="0">
              <a:latin typeface="Calibri"/>
              <a:ea typeface="Calibri"/>
              <a:cs typeface="Calibri"/>
            </a:endParaRPr>
          </a:p>
          <a:p>
            <a:pPr marL="285750" indent="-285750"/>
            <a:r>
              <a:rPr lang="en-US" sz="2000" dirty="0">
                <a:latin typeface="Calibri"/>
                <a:cs typeface="Calibri"/>
              </a:rPr>
              <a:t>Remote Work</a:t>
            </a:r>
            <a:endParaRPr lang="en-US" sz="2000" dirty="0">
              <a:latin typeface="Calibri"/>
              <a:ea typeface="Calibri"/>
              <a:cs typeface="Calibri"/>
            </a:endParaRPr>
          </a:p>
          <a:p>
            <a:pPr marL="285750" indent="-285750"/>
            <a:r>
              <a:rPr lang="en-US" sz="2000" dirty="0">
                <a:latin typeface="Calibri"/>
                <a:cs typeface="Calibri"/>
              </a:rPr>
              <a:t>Vision Zero Initiative</a:t>
            </a:r>
            <a:endParaRPr lang="en-US" sz="2000" dirty="0">
              <a:latin typeface="Calibri"/>
              <a:ea typeface="Calibri"/>
              <a:cs typeface="Calibri"/>
            </a:endParaRPr>
          </a:p>
          <a:p>
            <a:pPr marL="857250" lvl="1" indent="-457200">
              <a:buAutoNum type="arabicPeriod"/>
            </a:pPr>
            <a:r>
              <a:rPr lang="en-US" sz="2000" i="1" u="sng" dirty="0">
                <a:latin typeface="Calibri"/>
                <a:cs typeface="Arial"/>
              </a:rPr>
              <a:t>Speed Camera Expansion</a:t>
            </a:r>
            <a:endParaRPr lang="en-US" sz="2000" dirty="0">
              <a:latin typeface="Calibri"/>
              <a:ea typeface="Calibri"/>
              <a:cs typeface="Arial"/>
            </a:endParaRPr>
          </a:p>
          <a:p>
            <a:pPr lvl="2" indent="-285750"/>
            <a:r>
              <a:rPr lang="en-US" sz="1600" dirty="0">
                <a:latin typeface="Calibri"/>
                <a:ea typeface="+mn-lt"/>
                <a:cs typeface="+mn-lt"/>
              </a:rPr>
              <a:t>25% decrease in speeding violations</a:t>
            </a:r>
            <a:endParaRPr lang="en-US" sz="1600" dirty="0">
              <a:latin typeface="Calibri"/>
              <a:ea typeface="Calibri"/>
              <a:cs typeface="Calibri"/>
            </a:endParaRPr>
          </a:p>
          <a:p>
            <a:pPr marL="857250" lvl="1" indent="-457200">
              <a:buAutoNum type="arabicPeriod"/>
            </a:pPr>
            <a:r>
              <a:rPr lang="en-US" sz="2000" i="1" u="sng" dirty="0">
                <a:latin typeface="Calibri"/>
                <a:cs typeface="Arial"/>
              </a:rPr>
              <a:t>Intersection </a:t>
            </a:r>
            <a:r>
              <a:rPr lang="en-US" sz="2000" i="1" u="sng" dirty="0">
                <a:latin typeface="Calibri"/>
                <a:cs typeface="Calibri"/>
              </a:rPr>
              <a:t>&amp; Street</a:t>
            </a:r>
            <a:r>
              <a:rPr lang="en-US" sz="2000" i="1" u="sng" dirty="0">
                <a:latin typeface="Calibri"/>
                <a:cs typeface="Arial"/>
              </a:rPr>
              <a:t> Improvements</a:t>
            </a:r>
            <a:r>
              <a:rPr lang="en-US" sz="2000" u="sng" dirty="0">
                <a:latin typeface="Calibri"/>
                <a:cs typeface="Arial"/>
              </a:rPr>
              <a:t> </a:t>
            </a:r>
            <a:endParaRPr lang="en-US" u="sng" dirty="0">
              <a:latin typeface="Aptos" panose="020B0004020202020204"/>
              <a:cs typeface="Arial"/>
            </a:endParaRPr>
          </a:p>
          <a:p>
            <a:pPr lvl="2" indent="-285750"/>
            <a:r>
              <a:rPr lang="en-US" sz="1600" dirty="0">
                <a:latin typeface="Calibri"/>
                <a:ea typeface="+mn-lt"/>
                <a:cs typeface="Arial"/>
              </a:rPr>
              <a:t>Queens</a:t>
            </a:r>
            <a:r>
              <a:rPr lang="en-US" sz="1600" dirty="0">
                <a:latin typeface="Calibri"/>
                <a:ea typeface="+mn-lt"/>
                <a:cs typeface="+mn-lt"/>
              </a:rPr>
              <a:t> Boulevard street redesign, collisions dropped by 13%  and pedestrian injuries by 42%</a:t>
            </a:r>
            <a:endParaRPr lang="en-US" sz="1600" dirty="0">
              <a:latin typeface="Aptos" panose="020B0004020202020204"/>
              <a:ea typeface="+mn-lt"/>
              <a:cs typeface="+mn-lt"/>
            </a:endParaRPr>
          </a:p>
          <a:p>
            <a:pPr lvl="2" indent="-285750"/>
            <a:r>
              <a:rPr lang="en-US" sz="1600" dirty="0">
                <a:latin typeface="Calibri"/>
                <a:ea typeface="+mn-lt"/>
                <a:cs typeface="Calibri"/>
              </a:rPr>
              <a:t>Over 1,400 intersection upgrades</a:t>
            </a:r>
            <a:endParaRPr lang="en-US" sz="1600" dirty="0">
              <a:latin typeface="Calibri"/>
            </a:endParaRPr>
          </a:p>
          <a:p>
            <a:pPr marL="857250" lvl="1" indent="-457200">
              <a:buAutoNum type="arabicPeriod"/>
            </a:pPr>
            <a:r>
              <a:rPr lang="en-US" sz="2000" i="1" u="sng" dirty="0">
                <a:latin typeface="Calibri"/>
                <a:ea typeface="+mn-lt"/>
                <a:cs typeface="+mn-lt"/>
              </a:rPr>
              <a:t>Increased Awareness and Enforcement</a:t>
            </a:r>
            <a:r>
              <a:rPr lang="en-US" sz="2000" u="sng" dirty="0">
                <a:latin typeface="Calibri"/>
                <a:ea typeface="+mn-lt"/>
                <a:cs typeface="+mn-lt"/>
              </a:rPr>
              <a:t> </a:t>
            </a:r>
            <a:endParaRPr lang="en-US" sz="2000" u="sng" dirty="0">
              <a:latin typeface="Calibri"/>
              <a:ea typeface="Calibri"/>
              <a:cs typeface="Arial"/>
            </a:endParaRPr>
          </a:p>
          <a:p>
            <a:pPr lvl="2" indent="-285750"/>
            <a:r>
              <a:rPr lang="en-US" sz="1600" dirty="0">
                <a:latin typeface="Calibri"/>
                <a:ea typeface="+mn-lt"/>
                <a:cs typeface="+mn-lt"/>
              </a:rPr>
              <a:t>DWI blood alcohol concentration threshold from .08</a:t>
            </a:r>
            <a:r>
              <a:rPr lang="en-US" sz="1600" dirty="0">
                <a:latin typeface="Calibri"/>
                <a:ea typeface="Calibri"/>
                <a:cs typeface="Calibri"/>
              </a:rPr>
              <a:t>%</a:t>
            </a:r>
            <a:r>
              <a:rPr lang="en-US" sz="1600" dirty="0">
                <a:latin typeface="Calibri"/>
                <a:ea typeface="+mn-lt"/>
                <a:cs typeface="+mn-lt"/>
              </a:rPr>
              <a:t> to .05% </a:t>
            </a:r>
            <a:endParaRPr lang="en-US" sz="1600" dirty="0">
              <a:latin typeface="Calibri"/>
              <a:ea typeface="Calibri"/>
              <a:cs typeface="Arial"/>
            </a:endParaRPr>
          </a:p>
        </p:txBody>
      </p:sp>
      <p:pic>
        <p:nvPicPr>
          <p:cNvPr id="5" name="Picture 4" descr="A street with trees and buildings in the background&#10;&#10;Description automatically generated">
            <a:extLst>
              <a:ext uri="{FF2B5EF4-FFF2-40B4-BE49-F238E27FC236}">
                <a16:creationId xmlns:a16="http://schemas.microsoft.com/office/drawing/2014/main" id="{4BB20AA5-C886-78C7-BC5C-06D097A9E22D}"/>
              </a:ext>
            </a:extLst>
          </p:cNvPr>
          <p:cNvPicPr>
            <a:picLocks noChangeAspect="1"/>
          </p:cNvPicPr>
          <p:nvPr/>
        </p:nvPicPr>
        <p:blipFill rotWithShape="1">
          <a:blip r:embed="rId3"/>
          <a:srcRect t="6873" b="1780"/>
          <a:stretch/>
        </p:blipFill>
        <p:spPr>
          <a:xfrm>
            <a:off x="6584178" y="8033"/>
            <a:ext cx="4992560" cy="6857990"/>
          </a:xfrm>
          <a:prstGeom prst="rect">
            <a:avLst/>
          </a:prstGeom>
          <a:effectLst/>
        </p:spPr>
      </p:pic>
      <p:sp>
        <p:nvSpPr>
          <p:cNvPr id="2" name="Θέση αριθμού διαφάνειας 1">
            <a:extLst>
              <a:ext uri="{FF2B5EF4-FFF2-40B4-BE49-F238E27FC236}">
                <a16:creationId xmlns:a16="http://schemas.microsoft.com/office/drawing/2014/main" id="{6B58DE62-76E2-FEFF-1402-80B4B5F54D6D}"/>
              </a:ext>
            </a:extLst>
          </p:cNvPr>
          <p:cNvSpPr>
            <a:spLocks noGrp="1"/>
          </p:cNvSpPr>
          <p:nvPr>
            <p:ph type="sldNum" sz="quarter" idx="12"/>
          </p:nvPr>
        </p:nvSpPr>
        <p:spPr/>
        <p:txBody>
          <a:bodyPr/>
          <a:lstStyle/>
          <a:p>
            <a:fld id="{330EA680-D336-4FF7-8B7A-9848BB0A1C32}" type="slidenum">
              <a:rPr lang="en-US" smtClean="0"/>
              <a:t>12</a:t>
            </a:fld>
            <a:endParaRPr lang="el-GR"/>
          </a:p>
        </p:txBody>
      </p:sp>
    </p:spTree>
    <p:extLst>
      <p:ext uri="{BB962C8B-B14F-4D97-AF65-F5344CB8AC3E}">
        <p14:creationId xmlns:p14="http://schemas.microsoft.com/office/powerpoint/2010/main" val="277010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87E4-AC03-3E72-7A3D-B127EF313469}"/>
              </a:ext>
            </a:extLst>
          </p:cNvPr>
          <p:cNvSpPr>
            <a:spLocks noGrp="1"/>
          </p:cNvSpPr>
          <p:nvPr>
            <p:ph type="title"/>
          </p:nvPr>
        </p:nvSpPr>
        <p:spPr>
          <a:xfrm>
            <a:off x="8966" y="-4669"/>
            <a:ext cx="10582834" cy="698035"/>
          </a:xfrm>
        </p:spPr>
        <p:txBody>
          <a:bodyPr/>
          <a:lstStyle/>
          <a:p>
            <a:r>
              <a:rPr lang="en-US" sz="3200">
                <a:latin typeface="Calibri"/>
                <a:ea typeface="Calibri"/>
                <a:cs typeface="Calibri"/>
              </a:rPr>
              <a:t>Collisions vs Injuries &amp; Fatalities over Time Analysis</a:t>
            </a:r>
          </a:p>
        </p:txBody>
      </p:sp>
      <p:pic>
        <p:nvPicPr>
          <p:cNvPr id="3" name="Picture 2" descr="A graph of injuries and injuries&#10;&#10;Description automatically generated">
            <a:extLst>
              <a:ext uri="{FF2B5EF4-FFF2-40B4-BE49-F238E27FC236}">
                <a16:creationId xmlns:a16="http://schemas.microsoft.com/office/drawing/2014/main" id="{AFF474B0-8A89-2E09-E219-797E425BBA58}"/>
              </a:ext>
            </a:extLst>
          </p:cNvPr>
          <p:cNvPicPr>
            <a:picLocks noChangeAspect="1"/>
          </p:cNvPicPr>
          <p:nvPr/>
        </p:nvPicPr>
        <p:blipFill>
          <a:blip r:embed="rId3"/>
          <a:stretch>
            <a:fillRect/>
          </a:stretch>
        </p:blipFill>
        <p:spPr>
          <a:xfrm>
            <a:off x="1460927" y="836584"/>
            <a:ext cx="9270146" cy="5184832"/>
          </a:xfrm>
          <a:prstGeom prst="rect">
            <a:avLst/>
          </a:prstGeom>
        </p:spPr>
      </p:pic>
      <p:sp>
        <p:nvSpPr>
          <p:cNvPr id="6" name="Θέση αριθμού διαφάνειας 5">
            <a:extLst>
              <a:ext uri="{FF2B5EF4-FFF2-40B4-BE49-F238E27FC236}">
                <a16:creationId xmlns:a16="http://schemas.microsoft.com/office/drawing/2014/main" id="{60010143-28B2-52B7-F99D-202794FE894B}"/>
              </a:ext>
            </a:extLst>
          </p:cNvPr>
          <p:cNvSpPr>
            <a:spLocks noGrp="1"/>
          </p:cNvSpPr>
          <p:nvPr>
            <p:ph type="sldNum" sz="quarter" idx="12"/>
          </p:nvPr>
        </p:nvSpPr>
        <p:spPr/>
        <p:txBody>
          <a:bodyPr/>
          <a:lstStyle/>
          <a:p>
            <a:fld id="{330EA680-D336-4FF7-8B7A-9848BB0A1C32}" type="slidenum">
              <a:rPr lang="en-US" smtClean="0"/>
              <a:t>13</a:t>
            </a:fld>
            <a:endParaRPr lang="el-GR"/>
          </a:p>
        </p:txBody>
      </p:sp>
    </p:spTree>
    <p:extLst>
      <p:ext uri="{BB962C8B-B14F-4D97-AF65-F5344CB8AC3E}">
        <p14:creationId xmlns:p14="http://schemas.microsoft.com/office/powerpoint/2010/main" val="134878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2D47D5-0B70-4342-9FEA-BB318B1C586E}"/>
              </a:ext>
            </a:extLst>
          </p:cNvPr>
          <p:cNvSpPr txBox="1"/>
          <p:nvPr/>
        </p:nvSpPr>
        <p:spPr>
          <a:xfrm>
            <a:off x="811234" y="807961"/>
            <a:ext cx="320416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cs typeface="Calibri"/>
              </a:rPr>
              <a:t>Top 10 Days with most Collisions</a:t>
            </a:r>
            <a:endParaRPr lang="en-US" dirty="0"/>
          </a:p>
        </p:txBody>
      </p:sp>
      <p:sp>
        <p:nvSpPr>
          <p:cNvPr id="11" name="TextBox 10">
            <a:extLst>
              <a:ext uri="{FF2B5EF4-FFF2-40B4-BE49-F238E27FC236}">
                <a16:creationId xmlns:a16="http://schemas.microsoft.com/office/drawing/2014/main" id="{EBD1D065-3E38-2E9E-7031-863B806BB8D3}"/>
              </a:ext>
            </a:extLst>
          </p:cNvPr>
          <p:cNvSpPr txBox="1"/>
          <p:nvPr/>
        </p:nvSpPr>
        <p:spPr>
          <a:xfrm>
            <a:off x="431710" y="5403708"/>
            <a:ext cx="3979512"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ea typeface="Calibri"/>
                <a:cs typeface="Calibri"/>
              </a:rPr>
              <a:t>We observed that </a:t>
            </a:r>
            <a:r>
              <a:rPr lang="en-US" b="1" dirty="0">
                <a:latin typeface="Calibri"/>
                <a:ea typeface="Calibri"/>
                <a:cs typeface="Calibri"/>
              </a:rPr>
              <a:t>80%</a:t>
            </a:r>
            <a:r>
              <a:rPr lang="en-US" dirty="0">
                <a:latin typeface="Calibri"/>
                <a:ea typeface="Calibri"/>
                <a:cs typeface="Calibri"/>
              </a:rPr>
              <a:t> of days --&gt; </a:t>
            </a:r>
            <a:r>
              <a:rPr lang="en-US" b="1" dirty="0">
                <a:latin typeface="Calibri"/>
                <a:ea typeface="Calibri"/>
                <a:cs typeface="Calibri"/>
              </a:rPr>
              <a:t>Snowstorm</a:t>
            </a:r>
            <a:endParaRPr lang="en-US" b="1" dirty="0"/>
          </a:p>
        </p:txBody>
      </p:sp>
      <p:sp>
        <p:nvSpPr>
          <p:cNvPr id="15" name="TextBox 14">
            <a:extLst>
              <a:ext uri="{FF2B5EF4-FFF2-40B4-BE49-F238E27FC236}">
                <a16:creationId xmlns:a16="http://schemas.microsoft.com/office/drawing/2014/main" id="{C2175969-87A4-84D2-AF2A-028B2191E670}"/>
              </a:ext>
            </a:extLst>
          </p:cNvPr>
          <p:cNvSpPr txBox="1"/>
          <p:nvPr/>
        </p:nvSpPr>
        <p:spPr>
          <a:xfrm>
            <a:off x="6644169" y="854777"/>
            <a:ext cx="3634617"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Calibri"/>
                <a:cs typeface="Calibri"/>
              </a:rPr>
              <a:t>Total Collisions by Hour of the day</a:t>
            </a:r>
            <a:endParaRPr lang="en-US"/>
          </a:p>
        </p:txBody>
      </p:sp>
      <p:sp>
        <p:nvSpPr>
          <p:cNvPr id="17" name="TextBox 16">
            <a:extLst>
              <a:ext uri="{FF2B5EF4-FFF2-40B4-BE49-F238E27FC236}">
                <a16:creationId xmlns:a16="http://schemas.microsoft.com/office/drawing/2014/main" id="{2C207BB5-FCD4-6622-C133-3CE09AB6F962}"/>
              </a:ext>
            </a:extLst>
          </p:cNvPr>
          <p:cNvSpPr txBox="1"/>
          <p:nvPr/>
        </p:nvSpPr>
        <p:spPr>
          <a:xfrm>
            <a:off x="6065108" y="5403708"/>
            <a:ext cx="4792738"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alibri"/>
                <a:ea typeface="Calibri"/>
                <a:cs typeface="Calibri"/>
              </a:rPr>
              <a:t>We observed that </a:t>
            </a:r>
            <a:r>
              <a:rPr lang="en-US" b="1" dirty="0">
                <a:latin typeface="Calibri"/>
                <a:ea typeface="Calibri"/>
                <a:cs typeface="Calibri"/>
              </a:rPr>
              <a:t>17:00</a:t>
            </a:r>
            <a:r>
              <a:rPr lang="en-US" dirty="0">
                <a:latin typeface="Calibri"/>
                <a:ea typeface="Calibri"/>
                <a:cs typeface="Calibri"/>
              </a:rPr>
              <a:t> was the hour with the most Collisions</a:t>
            </a:r>
            <a:endParaRPr lang="en-US" dirty="0">
              <a:latin typeface="Aptos" panose="020B0004020202020204"/>
              <a:ea typeface="Calibri"/>
              <a:cs typeface="Calibri"/>
            </a:endParaRPr>
          </a:p>
        </p:txBody>
      </p:sp>
      <p:sp>
        <p:nvSpPr>
          <p:cNvPr id="2" name="TextBox 1">
            <a:extLst>
              <a:ext uri="{FF2B5EF4-FFF2-40B4-BE49-F238E27FC236}">
                <a16:creationId xmlns:a16="http://schemas.microsoft.com/office/drawing/2014/main" id="{E0024D1C-21E3-EB70-50CB-7B6E14795105}"/>
              </a:ext>
            </a:extLst>
          </p:cNvPr>
          <p:cNvSpPr txBox="1"/>
          <p:nvPr/>
        </p:nvSpPr>
        <p:spPr>
          <a:xfrm>
            <a:off x="534" y="-6997"/>
            <a:ext cx="4241585" cy="8617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 Additional Patterns</a:t>
            </a:r>
          </a:p>
          <a:p>
            <a:endParaRPr lang="en-US"/>
          </a:p>
        </p:txBody>
      </p:sp>
      <p:pic>
        <p:nvPicPr>
          <p:cNvPr id="3" name="Picture 2" descr="A graph of a number of red bars&#10;&#10;Description automatically generated">
            <a:extLst>
              <a:ext uri="{FF2B5EF4-FFF2-40B4-BE49-F238E27FC236}">
                <a16:creationId xmlns:a16="http://schemas.microsoft.com/office/drawing/2014/main" id="{96B65D0F-2AEA-56BD-29BF-11AE89E5C9C3}"/>
              </a:ext>
            </a:extLst>
          </p:cNvPr>
          <p:cNvPicPr>
            <a:picLocks noChangeAspect="1"/>
          </p:cNvPicPr>
          <p:nvPr/>
        </p:nvPicPr>
        <p:blipFill>
          <a:blip r:embed="rId2"/>
          <a:stretch>
            <a:fillRect/>
          </a:stretch>
        </p:blipFill>
        <p:spPr>
          <a:xfrm>
            <a:off x="5440843" y="1711961"/>
            <a:ext cx="6320769" cy="3240555"/>
          </a:xfrm>
          <a:prstGeom prst="rect">
            <a:avLst/>
          </a:prstGeom>
        </p:spPr>
      </p:pic>
      <p:graphicFrame>
        <p:nvGraphicFramePr>
          <p:cNvPr id="6" name="Table 5">
            <a:extLst>
              <a:ext uri="{FF2B5EF4-FFF2-40B4-BE49-F238E27FC236}">
                <a16:creationId xmlns:a16="http://schemas.microsoft.com/office/drawing/2014/main" id="{AB2CED93-8C9F-634D-25F7-9296FEA6F8BF}"/>
              </a:ext>
            </a:extLst>
          </p:cNvPr>
          <p:cNvGraphicFramePr>
            <a:graphicFrameLocks noGrp="1"/>
          </p:cNvGraphicFramePr>
          <p:nvPr>
            <p:extLst>
              <p:ext uri="{D42A27DB-BD31-4B8C-83A1-F6EECF244321}">
                <p14:modId xmlns:p14="http://schemas.microsoft.com/office/powerpoint/2010/main" val="258201081"/>
              </p:ext>
            </p:extLst>
          </p:nvPr>
        </p:nvGraphicFramePr>
        <p:xfrm>
          <a:off x="584519" y="1335798"/>
          <a:ext cx="3657600" cy="39928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4164788699"/>
                    </a:ext>
                  </a:extLst>
                </a:gridCol>
                <a:gridCol w="1828800">
                  <a:extLst>
                    <a:ext uri="{9D8B030D-6E8A-4147-A177-3AD203B41FA5}">
                      <a16:colId xmlns:a16="http://schemas.microsoft.com/office/drawing/2014/main" val="4178593631"/>
                    </a:ext>
                  </a:extLst>
                </a:gridCol>
              </a:tblGrid>
              <a:tr h="191192">
                <a:tc>
                  <a:txBody>
                    <a:bodyPr/>
                    <a:lstStyle/>
                    <a:p>
                      <a:pPr algn="ctr"/>
                      <a:r>
                        <a:rPr lang="en-US" sz="1600"/>
                        <a:t>Crash Date</a:t>
                      </a:r>
                    </a:p>
                  </a:txBody>
                  <a:tcPr>
                    <a:lnL w="0">
                      <a:noFill/>
                    </a:lnL>
                    <a:lnR w="0">
                      <a:noFill/>
                    </a:lnR>
                    <a:lnT w="0">
                      <a:noFill/>
                    </a:lnT>
                    <a:lnB w="0">
                      <a:noFill/>
                    </a:lnB>
                    <a:solidFill>
                      <a:srgbClr val="E0A8A8"/>
                    </a:solidFill>
                  </a:tcPr>
                </a:tc>
                <a:tc>
                  <a:txBody>
                    <a:bodyPr/>
                    <a:lstStyle/>
                    <a:p>
                      <a:pPr algn="ctr"/>
                      <a:r>
                        <a:rPr lang="en-US" sz="1600"/>
                        <a:t>Collisions</a:t>
                      </a:r>
                    </a:p>
                  </a:txBody>
                  <a:tcPr>
                    <a:lnL w="0">
                      <a:noFill/>
                    </a:lnL>
                    <a:lnR w="0">
                      <a:noFill/>
                    </a:lnR>
                    <a:lnT w="0">
                      <a:noFill/>
                    </a:lnT>
                    <a:lnB w="0">
                      <a:noFill/>
                    </a:lnB>
                    <a:solidFill>
                      <a:srgbClr val="E0A8A8"/>
                    </a:solidFill>
                  </a:tcPr>
                </a:tc>
                <a:extLst>
                  <a:ext uri="{0D108BD9-81ED-4DB2-BD59-A6C34878D82A}">
                    <a16:rowId xmlns:a16="http://schemas.microsoft.com/office/drawing/2014/main" val="396620158"/>
                  </a:ext>
                </a:extLst>
              </a:tr>
              <a:tr h="191192">
                <a:tc>
                  <a:txBody>
                    <a:bodyPr/>
                    <a:lstStyle/>
                    <a:p>
                      <a:pPr lvl="0" algn="ctr">
                        <a:buNone/>
                      </a:pPr>
                      <a:r>
                        <a:rPr lang="en-US" sz="1800" b="0" i="0" u="none" strike="noStrike" kern="1200" dirty="0">
                          <a:solidFill>
                            <a:schemeClr val="tx1"/>
                          </a:solidFill>
                          <a:effectLst/>
                          <a:latin typeface="+mn-lt"/>
                          <a:ea typeface="+mn-ea"/>
                          <a:cs typeface="+mn-cs"/>
                        </a:rPr>
                        <a:t>21 Jan 2014 </a:t>
                      </a:r>
                      <a:r>
                        <a:rPr lang="en-US" sz="1600" u="none" strike="noStrike" noProof="0" dirty="0"/>
                        <a:t> </a:t>
                      </a:r>
                      <a:endParaRPr lang="en-US" sz="1600" dirty="0"/>
                    </a:p>
                  </a:txBody>
                  <a:tcPr>
                    <a:lnL w="0">
                      <a:noFill/>
                    </a:lnL>
                    <a:lnR w="0">
                      <a:noFill/>
                    </a:lnR>
                    <a:lnT w="0">
                      <a:noFill/>
                    </a:lnT>
                    <a:lnB w="0">
                      <a:noFill/>
                    </a:lnB>
                  </a:tcPr>
                </a:tc>
                <a:tc>
                  <a:txBody>
                    <a:bodyPr/>
                    <a:lstStyle/>
                    <a:p>
                      <a:pPr algn="ctr"/>
                      <a:r>
                        <a:rPr lang="en-US" sz="1600"/>
                        <a:t>1161</a:t>
                      </a:r>
                    </a:p>
                  </a:txBody>
                  <a:tcPr>
                    <a:lnL w="0">
                      <a:noFill/>
                    </a:lnL>
                    <a:lnR w="0">
                      <a:noFill/>
                    </a:lnR>
                    <a:lnT w="0">
                      <a:noFill/>
                    </a:lnT>
                    <a:lnB w="0">
                      <a:noFill/>
                    </a:lnB>
                  </a:tcPr>
                </a:tc>
                <a:extLst>
                  <a:ext uri="{0D108BD9-81ED-4DB2-BD59-A6C34878D82A}">
                    <a16:rowId xmlns:a16="http://schemas.microsoft.com/office/drawing/2014/main" val="808731419"/>
                  </a:ext>
                </a:extLst>
              </a:tr>
              <a:tr h="191192">
                <a:tc>
                  <a:txBody>
                    <a:bodyPr/>
                    <a:lstStyle/>
                    <a:p>
                      <a:pPr lvl="0" algn="ctr">
                        <a:buNone/>
                      </a:pPr>
                      <a:r>
                        <a:rPr lang="en-US" sz="1800" b="0" i="0" u="none" strike="noStrike" kern="1200" dirty="0">
                          <a:solidFill>
                            <a:schemeClr val="tx1"/>
                          </a:solidFill>
                          <a:effectLst/>
                          <a:latin typeface="+mn-lt"/>
                          <a:ea typeface="+mn-ea"/>
                          <a:cs typeface="+mn-cs"/>
                        </a:rPr>
                        <a:t>15 Nov 2018</a:t>
                      </a:r>
                      <a:r>
                        <a:rPr lang="en-US" sz="1600" u="none" strike="noStrike" noProof="0" dirty="0"/>
                        <a:t> </a:t>
                      </a:r>
                      <a:endParaRPr lang="en-US" sz="1600" dirty="0"/>
                    </a:p>
                  </a:txBody>
                  <a:tcPr>
                    <a:lnL w="0">
                      <a:noFill/>
                    </a:lnL>
                    <a:lnR w="0">
                      <a:noFill/>
                    </a:lnR>
                    <a:lnT w="0">
                      <a:noFill/>
                    </a:lnT>
                    <a:lnB w="0">
                      <a:noFill/>
                    </a:lnB>
                  </a:tcPr>
                </a:tc>
                <a:tc>
                  <a:txBody>
                    <a:bodyPr/>
                    <a:lstStyle/>
                    <a:p>
                      <a:pPr algn="ctr"/>
                      <a:r>
                        <a:rPr lang="en-US" sz="1600"/>
                        <a:t>1065</a:t>
                      </a:r>
                    </a:p>
                  </a:txBody>
                  <a:tcPr>
                    <a:lnL w="0">
                      <a:noFill/>
                    </a:lnL>
                    <a:lnR w="0">
                      <a:noFill/>
                    </a:lnR>
                    <a:lnT w="0">
                      <a:noFill/>
                    </a:lnT>
                    <a:lnB w="0">
                      <a:noFill/>
                    </a:lnB>
                  </a:tcPr>
                </a:tc>
                <a:extLst>
                  <a:ext uri="{0D108BD9-81ED-4DB2-BD59-A6C34878D82A}">
                    <a16:rowId xmlns:a16="http://schemas.microsoft.com/office/drawing/2014/main" val="377616259"/>
                  </a:ext>
                </a:extLst>
              </a:tr>
              <a:tr h="191192">
                <a:tc>
                  <a:txBody>
                    <a:bodyPr/>
                    <a:lstStyle/>
                    <a:p>
                      <a:pPr lvl="0" algn="ctr">
                        <a:buNone/>
                      </a:pPr>
                      <a:r>
                        <a:rPr lang="en-US" sz="1800" b="0" i="0" u="none" strike="noStrike" kern="1200" dirty="0">
                          <a:solidFill>
                            <a:schemeClr val="tx1"/>
                          </a:solidFill>
                          <a:effectLst/>
                          <a:latin typeface="+mn-lt"/>
                          <a:ea typeface="+mn-ea"/>
                          <a:cs typeface="+mn-cs"/>
                        </a:rPr>
                        <a:t>15 Dec 2017</a:t>
                      </a:r>
                      <a:endParaRPr lang="en-US" sz="1600" dirty="0"/>
                    </a:p>
                  </a:txBody>
                  <a:tcPr>
                    <a:lnL w="0">
                      <a:noFill/>
                    </a:lnL>
                    <a:lnR w="0">
                      <a:noFill/>
                    </a:lnR>
                    <a:lnT w="0">
                      <a:noFill/>
                    </a:lnT>
                    <a:lnB w="0">
                      <a:noFill/>
                    </a:lnB>
                  </a:tcPr>
                </a:tc>
                <a:tc>
                  <a:txBody>
                    <a:bodyPr/>
                    <a:lstStyle/>
                    <a:p>
                      <a:pPr algn="ctr"/>
                      <a:r>
                        <a:rPr lang="en-US" sz="1600"/>
                        <a:t>999</a:t>
                      </a:r>
                    </a:p>
                  </a:txBody>
                  <a:tcPr>
                    <a:lnL w="0">
                      <a:noFill/>
                    </a:lnL>
                    <a:lnR w="0">
                      <a:noFill/>
                    </a:lnR>
                    <a:lnT w="0">
                      <a:noFill/>
                    </a:lnT>
                    <a:lnB w="0">
                      <a:noFill/>
                    </a:lnB>
                  </a:tcPr>
                </a:tc>
                <a:extLst>
                  <a:ext uri="{0D108BD9-81ED-4DB2-BD59-A6C34878D82A}">
                    <a16:rowId xmlns:a16="http://schemas.microsoft.com/office/drawing/2014/main" val="3712370205"/>
                  </a:ext>
                </a:extLst>
              </a:tr>
              <a:tr h="191192">
                <a:tc>
                  <a:txBody>
                    <a:bodyPr/>
                    <a:lstStyle/>
                    <a:p>
                      <a:pPr lvl="0" algn="ctr">
                        <a:buNone/>
                      </a:pPr>
                      <a:r>
                        <a:rPr lang="en-US" sz="1800" b="0" i="0" u="none" strike="noStrike" kern="1200" dirty="0">
                          <a:solidFill>
                            <a:schemeClr val="tx1"/>
                          </a:solidFill>
                          <a:effectLst/>
                          <a:latin typeface="+mn-lt"/>
                          <a:ea typeface="+mn-ea"/>
                          <a:cs typeface="+mn-cs"/>
                        </a:rPr>
                        <a:t>19 May 2017</a:t>
                      </a:r>
                      <a:endParaRPr lang="en-US" sz="1600" u="none" strike="noStrike" noProof="0" dirty="0"/>
                    </a:p>
                  </a:txBody>
                  <a:tcPr>
                    <a:lnL w="0">
                      <a:noFill/>
                    </a:lnL>
                    <a:lnR w="0">
                      <a:noFill/>
                    </a:lnR>
                    <a:lnT w="0">
                      <a:noFill/>
                    </a:lnT>
                    <a:lnB w="0">
                      <a:noFill/>
                    </a:lnB>
                  </a:tcPr>
                </a:tc>
                <a:tc>
                  <a:txBody>
                    <a:bodyPr/>
                    <a:lstStyle/>
                    <a:p>
                      <a:pPr algn="ctr"/>
                      <a:r>
                        <a:rPr lang="en-US" sz="1600"/>
                        <a:t>974</a:t>
                      </a:r>
                    </a:p>
                  </a:txBody>
                  <a:tcPr>
                    <a:lnL w="0">
                      <a:noFill/>
                    </a:lnL>
                    <a:lnR w="0">
                      <a:noFill/>
                    </a:lnR>
                    <a:lnT w="0">
                      <a:noFill/>
                    </a:lnT>
                    <a:lnB w="0">
                      <a:noFill/>
                    </a:lnB>
                  </a:tcPr>
                </a:tc>
                <a:extLst>
                  <a:ext uri="{0D108BD9-81ED-4DB2-BD59-A6C34878D82A}">
                    <a16:rowId xmlns:a16="http://schemas.microsoft.com/office/drawing/2014/main" val="2310164751"/>
                  </a:ext>
                </a:extLst>
              </a:tr>
              <a:tr h="191192">
                <a:tc>
                  <a:txBody>
                    <a:bodyPr/>
                    <a:lstStyle/>
                    <a:p>
                      <a:pPr lvl="0" algn="ctr">
                        <a:buNone/>
                      </a:pPr>
                      <a:r>
                        <a:rPr lang="en-US" sz="1800" b="0" i="0" u="none" strike="noStrike" kern="1200" dirty="0">
                          <a:solidFill>
                            <a:schemeClr val="tx1"/>
                          </a:solidFill>
                          <a:effectLst/>
                          <a:latin typeface="+mn-lt"/>
                          <a:ea typeface="+mn-ea"/>
                          <a:cs typeface="+mn-cs"/>
                        </a:rPr>
                        <a:t>18 Jan 2015</a:t>
                      </a:r>
                      <a:endParaRPr lang="en-US" sz="1600" dirty="0"/>
                    </a:p>
                  </a:txBody>
                  <a:tcPr>
                    <a:lnL w="0">
                      <a:noFill/>
                    </a:lnL>
                    <a:lnR w="0">
                      <a:noFill/>
                    </a:lnR>
                    <a:lnT w="0">
                      <a:noFill/>
                    </a:lnT>
                    <a:lnB w="0">
                      <a:noFill/>
                    </a:lnB>
                  </a:tcPr>
                </a:tc>
                <a:tc>
                  <a:txBody>
                    <a:bodyPr/>
                    <a:lstStyle/>
                    <a:p>
                      <a:pPr algn="ctr"/>
                      <a:r>
                        <a:rPr lang="en-US" sz="1600"/>
                        <a:t>961</a:t>
                      </a:r>
                    </a:p>
                  </a:txBody>
                  <a:tcPr>
                    <a:lnL w="0">
                      <a:noFill/>
                    </a:lnL>
                    <a:lnR w="0">
                      <a:noFill/>
                    </a:lnR>
                    <a:lnT w="0">
                      <a:noFill/>
                    </a:lnT>
                    <a:lnB w="0">
                      <a:noFill/>
                    </a:lnB>
                  </a:tcPr>
                </a:tc>
                <a:extLst>
                  <a:ext uri="{0D108BD9-81ED-4DB2-BD59-A6C34878D82A}">
                    <a16:rowId xmlns:a16="http://schemas.microsoft.com/office/drawing/2014/main" val="3991224828"/>
                  </a:ext>
                </a:extLst>
              </a:tr>
              <a:tr h="191192">
                <a:tc>
                  <a:txBody>
                    <a:bodyPr/>
                    <a:lstStyle/>
                    <a:p>
                      <a:pPr lvl="0" algn="ctr">
                        <a:buNone/>
                      </a:pPr>
                      <a:r>
                        <a:rPr lang="en-US" sz="1800" b="0" i="0" u="none" strike="noStrike" kern="1200" dirty="0">
                          <a:solidFill>
                            <a:schemeClr val="tx1"/>
                          </a:solidFill>
                          <a:effectLst/>
                          <a:latin typeface="+mn-lt"/>
                          <a:ea typeface="+mn-ea"/>
                          <a:cs typeface="+mn-cs"/>
                        </a:rPr>
                        <a:t>3 Feb 2014</a:t>
                      </a:r>
                      <a:endParaRPr lang="en-US" sz="1600" dirty="0"/>
                    </a:p>
                  </a:txBody>
                  <a:tcPr>
                    <a:lnL w="0">
                      <a:noFill/>
                    </a:lnL>
                    <a:lnR w="0">
                      <a:noFill/>
                    </a:lnR>
                    <a:lnT w="0">
                      <a:noFill/>
                    </a:lnT>
                    <a:lnB w="0">
                      <a:noFill/>
                    </a:lnB>
                  </a:tcPr>
                </a:tc>
                <a:tc>
                  <a:txBody>
                    <a:bodyPr/>
                    <a:lstStyle/>
                    <a:p>
                      <a:pPr algn="ctr"/>
                      <a:r>
                        <a:rPr lang="en-US" sz="1600"/>
                        <a:t>960</a:t>
                      </a:r>
                    </a:p>
                  </a:txBody>
                  <a:tcPr>
                    <a:lnL w="0">
                      <a:noFill/>
                    </a:lnL>
                    <a:lnR w="0">
                      <a:noFill/>
                    </a:lnR>
                    <a:lnT w="0">
                      <a:noFill/>
                    </a:lnT>
                    <a:lnB w="0">
                      <a:noFill/>
                    </a:lnB>
                  </a:tcPr>
                </a:tc>
                <a:extLst>
                  <a:ext uri="{0D108BD9-81ED-4DB2-BD59-A6C34878D82A}">
                    <a16:rowId xmlns:a16="http://schemas.microsoft.com/office/drawing/2014/main" val="2516557293"/>
                  </a:ext>
                </a:extLst>
              </a:tr>
              <a:tr h="191192">
                <a:tc>
                  <a:txBody>
                    <a:bodyPr/>
                    <a:lstStyle/>
                    <a:p>
                      <a:pPr lvl="0" algn="ctr">
                        <a:buNone/>
                      </a:pPr>
                      <a:r>
                        <a:rPr lang="en-US" sz="1800" b="0" i="0" u="none" strike="noStrike" kern="1200" dirty="0">
                          <a:solidFill>
                            <a:schemeClr val="tx1"/>
                          </a:solidFill>
                          <a:effectLst/>
                          <a:latin typeface="+mn-lt"/>
                          <a:ea typeface="+mn-ea"/>
                          <a:cs typeface="+mn-cs"/>
                        </a:rPr>
                        <a:t>6 Mar 2015</a:t>
                      </a:r>
                      <a:endParaRPr lang="en-US" sz="1600" dirty="0"/>
                    </a:p>
                  </a:txBody>
                  <a:tcPr>
                    <a:lnL w="0">
                      <a:noFill/>
                    </a:lnL>
                    <a:lnR w="0">
                      <a:noFill/>
                    </a:lnR>
                    <a:lnT w="0">
                      <a:noFill/>
                    </a:lnT>
                    <a:lnB w="0">
                      <a:noFill/>
                    </a:lnB>
                  </a:tcPr>
                </a:tc>
                <a:tc>
                  <a:txBody>
                    <a:bodyPr/>
                    <a:lstStyle/>
                    <a:p>
                      <a:pPr algn="ctr"/>
                      <a:r>
                        <a:rPr lang="en-US" sz="1600"/>
                        <a:t>939</a:t>
                      </a:r>
                    </a:p>
                  </a:txBody>
                  <a:tcPr>
                    <a:lnL w="0">
                      <a:noFill/>
                    </a:lnL>
                    <a:lnR w="0">
                      <a:noFill/>
                    </a:lnR>
                    <a:lnT w="0">
                      <a:noFill/>
                    </a:lnT>
                    <a:lnB w="0">
                      <a:noFill/>
                    </a:lnB>
                  </a:tcPr>
                </a:tc>
                <a:extLst>
                  <a:ext uri="{0D108BD9-81ED-4DB2-BD59-A6C34878D82A}">
                    <a16:rowId xmlns:a16="http://schemas.microsoft.com/office/drawing/2014/main" val="4050434243"/>
                  </a:ext>
                </a:extLst>
              </a:tr>
              <a:tr h="191192">
                <a:tc>
                  <a:txBody>
                    <a:bodyPr/>
                    <a:lstStyle/>
                    <a:p>
                      <a:pPr lvl="0" algn="ctr">
                        <a:buNone/>
                      </a:pPr>
                      <a:r>
                        <a:rPr lang="en-US" sz="1800" b="0" i="0" u="none" strike="noStrike" kern="1200" dirty="0">
                          <a:solidFill>
                            <a:schemeClr val="tx1"/>
                          </a:solidFill>
                          <a:effectLst/>
                          <a:latin typeface="+mn-lt"/>
                          <a:ea typeface="+mn-ea"/>
                          <a:cs typeface="+mn-cs"/>
                        </a:rPr>
                        <a:t>18 May 2017</a:t>
                      </a:r>
                      <a:endParaRPr lang="en-US" sz="1600" dirty="0"/>
                    </a:p>
                  </a:txBody>
                  <a:tcPr>
                    <a:lnL w="0">
                      <a:noFill/>
                    </a:lnL>
                    <a:lnR w="0">
                      <a:noFill/>
                    </a:lnR>
                    <a:lnT w="0">
                      <a:noFill/>
                    </a:lnT>
                    <a:lnB w="0">
                      <a:noFill/>
                    </a:lnB>
                  </a:tcPr>
                </a:tc>
                <a:tc>
                  <a:txBody>
                    <a:bodyPr/>
                    <a:lstStyle/>
                    <a:p>
                      <a:pPr lvl="0" algn="ctr">
                        <a:buNone/>
                      </a:pPr>
                      <a:r>
                        <a:rPr lang="en-US" sz="1600"/>
                        <a:t>911</a:t>
                      </a:r>
                    </a:p>
                  </a:txBody>
                  <a:tcPr>
                    <a:lnL w="0">
                      <a:noFill/>
                    </a:lnL>
                    <a:lnR w="0">
                      <a:noFill/>
                    </a:lnR>
                    <a:lnT w="0">
                      <a:noFill/>
                    </a:lnT>
                    <a:lnB w="0">
                      <a:noFill/>
                    </a:lnB>
                  </a:tcPr>
                </a:tc>
                <a:extLst>
                  <a:ext uri="{0D108BD9-81ED-4DB2-BD59-A6C34878D82A}">
                    <a16:rowId xmlns:a16="http://schemas.microsoft.com/office/drawing/2014/main" val="1906664525"/>
                  </a:ext>
                </a:extLst>
              </a:tr>
              <a:tr h="191192">
                <a:tc>
                  <a:txBody>
                    <a:bodyPr/>
                    <a:lstStyle/>
                    <a:p>
                      <a:pPr lvl="0" algn="ctr">
                        <a:buNone/>
                      </a:pPr>
                      <a:r>
                        <a:rPr lang="en-US" sz="1800" b="0" i="0" u="none" strike="noStrike" kern="1200" dirty="0">
                          <a:solidFill>
                            <a:schemeClr val="tx1"/>
                          </a:solidFill>
                          <a:effectLst/>
                          <a:latin typeface="+mn-lt"/>
                          <a:ea typeface="+mn-ea"/>
                          <a:cs typeface="+mn-cs"/>
                        </a:rPr>
                        <a:t>7 Jan 2017 </a:t>
                      </a:r>
                      <a:endParaRPr lang="en-US" sz="1600" dirty="0"/>
                    </a:p>
                  </a:txBody>
                  <a:tcPr>
                    <a:lnL w="0">
                      <a:noFill/>
                    </a:lnL>
                    <a:lnR w="0">
                      <a:noFill/>
                    </a:lnR>
                    <a:lnT w="0">
                      <a:noFill/>
                    </a:lnT>
                    <a:lnB w="0">
                      <a:noFill/>
                    </a:lnB>
                  </a:tcPr>
                </a:tc>
                <a:tc>
                  <a:txBody>
                    <a:bodyPr/>
                    <a:lstStyle/>
                    <a:p>
                      <a:pPr lvl="0" algn="ctr">
                        <a:buNone/>
                      </a:pPr>
                      <a:r>
                        <a:rPr lang="en-US" sz="1600"/>
                        <a:t>896</a:t>
                      </a:r>
                    </a:p>
                  </a:txBody>
                  <a:tcPr>
                    <a:lnL w="0">
                      <a:noFill/>
                    </a:lnL>
                    <a:lnR w="0">
                      <a:noFill/>
                    </a:lnR>
                    <a:lnT w="0">
                      <a:noFill/>
                    </a:lnT>
                    <a:lnB w="0">
                      <a:noFill/>
                    </a:lnB>
                  </a:tcPr>
                </a:tc>
                <a:extLst>
                  <a:ext uri="{0D108BD9-81ED-4DB2-BD59-A6C34878D82A}">
                    <a16:rowId xmlns:a16="http://schemas.microsoft.com/office/drawing/2014/main" val="4041212870"/>
                  </a:ext>
                </a:extLst>
              </a:tr>
              <a:tr h="191192">
                <a:tc>
                  <a:txBody>
                    <a:bodyPr/>
                    <a:lstStyle/>
                    <a:p>
                      <a:pPr lvl="0" algn="ctr">
                        <a:buNone/>
                      </a:pPr>
                      <a:r>
                        <a:rPr lang="en-US" sz="1800" b="0" i="0" u="none" strike="noStrike" kern="1200" dirty="0">
                          <a:solidFill>
                            <a:schemeClr val="tx1"/>
                          </a:solidFill>
                          <a:effectLst/>
                          <a:latin typeface="+mn-lt"/>
                          <a:ea typeface="+mn-ea"/>
                          <a:cs typeface="+mn-cs"/>
                        </a:rPr>
                        <a:t>2 Mar 2018 </a:t>
                      </a:r>
                      <a:endParaRPr lang="en-US" sz="1600" dirty="0"/>
                    </a:p>
                  </a:txBody>
                  <a:tcPr>
                    <a:lnL w="0">
                      <a:noFill/>
                    </a:lnL>
                    <a:lnR w="0">
                      <a:noFill/>
                    </a:lnR>
                    <a:lnT w="0">
                      <a:noFill/>
                    </a:lnT>
                    <a:lnB w="0">
                      <a:noFill/>
                    </a:lnB>
                  </a:tcPr>
                </a:tc>
                <a:tc>
                  <a:txBody>
                    <a:bodyPr/>
                    <a:lstStyle/>
                    <a:p>
                      <a:pPr lvl="0" algn="ctr">
                        <a:buNone/>
                      </a:pPr>
                      <a:r>
                        <a:rPr lang="en-US" sz="1600" dirty="0"/>
                        <a:t>884</a:t>
                      </a:r>
                    </a:p>
                  </a:txBody>
                  <a:tcPr>
                    <a:lnL w="0">
                      <a:noFill/>
                    </a:lnL>
                    <a:lnR w="0">
                      <a:noFill/>
                    </a:lnR>
                    <a:lnT w="0">
                      <a:noFill/>
                    </a:lnT>
                    <a:lnB w="0">
                      <a:noFill/>
                    </a:lnB>
                  </a:tcPr>
                </a:tc>
                <a:extLst>
                  <a:ext uri="{0D108BD9-81ED-4DB2-BD59-A6C34878D82A}">
                    <a16:rowId xmlns:a16="http://schemas.microsoft.com/office/drawing/2014/main" val="215715054"/>
                  </a:ext>
                </a:extLst>
              </a:tr>
            </a:tbl>
          </a:graphicData>
        </a:graphic>
      </p:graphicFrame>
      <p:sp>
        <p:nvSpPr>
          <p:cNvPr id="5" name="Θέση αριθμού διαφάνειας 4">
            <a:extLst>
              <a:ext uri="{FF2B5EF4-FFF2-40B4-BE49-F238E27FC236}">
                <a16:creationId xmlns:a16="http://schemas.microsoft.com/office/drawing/2014/main" id="{EDDF28B8-1B80-35B5-CC89-CC0858737E47}"/>
              </a:ext>
            </a:extLst>
          </p:cNvPr>
          <p:cNvSpPr>
            <a:spLocks noGrp="1"/>
          </p:cNvSpPr>
          <p:nvPr>
            <p:ph type="sldNum" sz="quarter" idx="12"/>
          </p:nvPr>
        </p:nvSpPr>
        <p:spPr/>
        <p:txBody>
          <a:bodyPr/>
          <a:lstStyle/>
          <a:p>
            <a:fld id="{330EA680-D336-4FF7-8B7A-9848BB0A1C32}" type="slidenum">
              <a:rPr lang="en-US" smtClean="0"/>
              <a:t>14</a:t>
            </a:fld>
            <a:endParaRPr lang="el-GR"/>
          </a:p>
        </p:txBody>
      </p:sp>
    </p:spTree>
    <p:extLst>
      <p:ext uri="{BB962C8B-B14F-4D97-AF65-F5344CB8AC3E}">
        <p14:creationId xmlns:p14="http://schemas.microsoft.com/office/powerpoint/2010/main" val="290769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0EF7-8C3A-9F6C-C7D8-82914EAE9D95}"/>
              </a:ext>
            </a:extLst>
          </p:cNvPr>
          <p:cNvSpPr>
            <a:spLocks noGrp="1"/>
          </p:cNvSpPr>
          <p:nvPr>
            <p:ph type="title"/>
          </p:nvPr>
        </p:nvSpPr>
        <p:spPr>
          <a:xfrm>
            <a:off x="838200" y="390738"/>
            <a:ext cx="10515600" cy="1325563"/>
          </a:xfrm>
        </p:spPr>
        <p:txBody>
          <a:bodyPr/>
          <a:lstStyle/>
          <a:p>
            <a:pPr algn="ctr"/>
            <a:r>
              <a:rPr lang="en-US"/>
              <a:t>T</a:t>
            </a:r>
            <a:r>
              <a:rPr lang="en-US">
                <a:latin typeface="Calibri"/>
                <a:ea typeface="Calibri"/>
                <a:cs typeface="Calibri"/>
              </a:rPr>
              <a:t>hank you for your time!</a:t>
            </a:r>
          </a:p>
        </p:txBody>
      </p:sp>
      <p:pic>
        <p:nvPicPr>
          <p:cNvPr id="7" name="Picture 6" descr="A qr code on a white background&#10;&#10;Description automatically generated">
            <a:extLst>
              <a:ext uri="{FF2B5EF4-FFF2-40B4-BE49-F238E27FC236}">
                <a16:creationId xmlns:a16="http://schemas.microsoft.com/office/drawing/2014/main" id="{35C68412-46A2-AC26-44DB-FE4FA7BB3030}"/>
              </a:ext>
            </a:extLst>
          </p:cNvPr>
          <p:cNvPicPr>
            <a:picLocks noChangeAspect="1"/>
          </p:cNvPicPr>
          <p:nvPr/>
        </p:nvPicPr>
        <p:blipFill>
          <a:blip r:embed="rId2"/>
          <a:stretch>
            <a:fillRect/>
          </a:stretch>
        </p:blipFill>
        <p:spPr>
          <a:xfrm>
            <a:off x="1755150" y="3851776"/>
            <a:ext cx="1406180" cy="1406181"/>
          </a:xfrm>
          <a:prstGeom prst="rect">
            <a:avLst/>
          </a:prstGeom>
        </p:spPr>
      </p:pic>
      <p:sp>
        <p:nvSpPr>
          <p:cNvPr id="8" name="TextBox 7">
            <a:extLst>
              <a:ext uri="{FF2B5EF4-FFF2-40B4-BE49-F238E27FC236}">
                <a16:creationId xmlns:a16="http://schemas.microsoft.com/office/drawing/2014/main" id="{D61E96E4-3092-ED18-F175-8C4E138ABEF5}"/>
              </a:ext>
            </a:extLst>
          </p:cNvPr>
          <p:cNvSpPr txBox="1"/>
          <p:nvPr/>
        </p:nvSpPr>
        <p:spPr>
          <a:xfrm>
            <a:off x="2820201" y="5584370"/>
            <a:ext cx="6540393"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a:latin typeface="Calibri"/>
                <a:ea typeface="Calibri"/>
                <a:cs typeface="Calibri"/>
              </a:rPr>
              <a:t>Connect with us on LinkedIn!</a:t>
            </a:r>
            <a:endParaRPr lang="en-US"/>
          </a:p>
          <a:p>
            <a:endParaRPr lang="en-US"/>
          </a:p>
        </p:txBody>
      </p:sp>
      <p:pic>
        <p:nvPicPr>
          <p:cNvPr id="22" name="Picture 21" descr="A person taking a selfie&#10;&#10;Description automatically generated">
            <a:extLst>
              <a:ext uri="{FF2B5EF4-FFF2-40B4-BE49-F238E27FC236}">
                <a16:creationId xmlns:a16="http://schemas.microsoft.com/office/drawing/2014/main" id="{19214E4E-057C-6FAA-897E-6BDB86D79C73}"/>
              </a:ext>
            </a:extLst>
          </p:cNvPr>
          <p:cNvPicPr>
            <a:picLocks noChangeAspect="1"/>
          </p:cNvPicPr>
          <p:nvPr/>
        </p:nvPicPr>
        <p:blipFill>
          <a:blip r:embed="rId3"/>
          <a:stretch>
            <a:fillRect/>
          </a:stretch>
        </p:blipFill>
        <p:spPr>
          <a:xfrm>
            <a:off x="1755830" y="2451559"/>
            <a:ext cx="1405994" cy="1405994"/>
          </a:xfrm>
          <a:prstGeom prst="rect">
            <a:avLst/>
          </a:prstGeom>
        </p:spPr>
      </p:pic>
      <p:sp>
        <p:nvSpPr>
          <p:cNvPr id="26" name="TextBox 25">
            <a:extLst>
              <a:ext uri="{FF2B5EF4-FFF2-40B4-BE49-F238E27FC236}">
                <a16:creationId xmlns:a16="http://schemas.microsoft.com/office/drawing/2014/main" id="{05742FC5-5CE1-9B45-2543-AF1AF9215728}"/>
              </a:ext>
            </a:extLst>
          </p:cNvPr>
          <p:cNvSpPr txBox="1"/>
          <p:nvPr/>
        </p:nvSpPr>
        <p:spPr>
          <a:xfrm>
            <a:off x="1580990" y="2168878"/>
            <a:ext cx="1762250" cy="571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a:latin typeface="Calibri"/>
                <a:ea typeface="+mn-ea"/>
                <a:cs typeface="Calibri"/>
              </a:rPr>
              <a:t>Alexandros </a:t>
            </a:r>
            <a:r>
              <a:rPr lang="en-US" sz="1500" b="1" kern="1200" err="1">
                <a:latin typeface="Calibri"/>
                <a:ea typeface="+mn-ea"/>
                <a:cs typeface="Calibri"/>
              </a:rPr>
              <a:t>Plexidas</a:t>
            </a:r>
            <a:endParaRPr lang="en-US" sz="1500" b="1" kern="1200" err="1">
              <a:latin typeface="Calibri"/>
              <a:ea typeface="Calibri"/>
              <a:cs typeface="Calibri"/>
            </a:endParaRPr>
          </a:p>
          <a:p>
            <a:pPr marL="181610" indent="-181610" defTabSz="582930">
              <a:spcAft>
                <a:spcPts val="450"/>
              </a:spcAft>
              <a:buFont typeface="Arial"/>
              <a:buChar char="•"/>
            </a:pPr>
            <a:endParaRPr lang="en-US" sz="1200" kern="1200">
              <a:solidFill>
                <a:schemeClr val="tx1"/>
              </a:solidFill>
              <a:latin typeface="Calibri"/>
              <a:ea typeface="Calibri"/>
              <a:cs typeface="Calibri"/>
            </a:endParaRPr>
          </a:p>
        </p:txBody>
      </p:sp>
      <p:pic>
        <p:nvPicPr>
          <p:cNvPr id="6" name="Picture 5" descr="A person in a green shirt&#10;&#10;Description automatically generated">
            <a:extLst>
              <a:ext uri="{FF2B5EF4-FFF2-40B4-BE49-F238E27FC236}">
                <a16:creationId xmlns:a16="http://schemas.microsoft.com/office/drawing/2014/main" id="{76087FB5-1D0E-4513-6EA9-8F13C051D47D}"/>
              </a:ext>
            </a:extLst>
          </p:cNvPr>
          <p:cNvPicPr>
            <a:picLocks noChangeAspect="1"/>
          </p:cNvPicPr>
          <p:nvPr/>
        </p:nvPicPr>
        <p:blipFill>
          <a:blip r:embed="rId4"/>
          <a:stretch>
            <a:fillRect/>
          </a:stretch>
        </p:blipFill>
        <p:spPr>
          <a:xfrm>
            <a:off x="8963619" y="2447654"/>
            <a:ext cx="1586539" cy="1404122"/>
          </a:xfrm>
          <a:prstGeom prst="rect">
            <a:avLst/>
          </a:prstGeom>
        </p:spPr>
      </p:pic>
      <p:sp>
        <p:nvSpPr>
          <p:cNvPr id="10" name="TextBox 9">
            <a:extLst>
              <a:ext uri="{FF2B5EF4-FFF2-40B4-BE49-F238E27FC236}">
                <a16:creationId xmlns:a16="http://schemas.microsoft.com/office/drawing/2014/main" id="{A370753C-08A0-6D89-F3BA-CDB64F0152A2}"/>
              </a:ext>
            </a:extLst>
          </p:cNvPr>
          <p:cNvSpPr txBox="1"/>
          <p:nvPr/>
        </p:nvSpPr>
        <p:spPr>
          <a:xfrm>
            <a:off x="8875763" y="2160686"/>
            <a:ext cx="176225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Eirini </a:t>
            </a:r>
            <a:r>
              <a:rPr lang="en-US" sz="1500" b="1" kern="1200" dirty="0" err="1">
                <a:latin typeface="Calibri"/>
                <a:ea typeface="+mn-ea"/>
                <a:cs typeface="Calibri"/>
              </a:rPr>
              <a:t>Sigala</a:t>
            </a:r>
            <a:endParaRPr lang="en-US" sz="1500" b="1" kern="1200" dirty="0">
              <a:latin typeface="Calibri"/>
              <a:ea typeface="+mn-ea"/>
              <a:cs typeface="Calibri"/>
            </a:endParaRPr>
          </a:p>
        </p:txBody>
      </p:sp>
      <p:pic>
        <p:nvPicPr>
          <p:cNvPr id="12" name="Εικόνα 2" descr="Εικόνα που περιέχει άτομο, εξωτερικός χώρος/ύπαιθρος, χαμόγελο, άνδρας&#10;&#10;Περιγραφή που δημιουργήθηκε αυτόματα">
            <a:extLst>
              <a:ext uri="{FF2B5EF4-FFF2-40B4-BE49-F238E27FC236}">
                <a16:creationId xmlns:a16="http://schemas.microsoft.com/office/drawing/2014/main" id="{78E55C07-2428-CC23-D774-F96ADFB77B34}"/>
              </a:ext>
            </a:extLst>
          </p:cNvPr>
          <p:cNvPicPr>
            <a:picLocks noChangeAspect="1"/>
          </p:cNvPicPr>
          <p:nvPr/>
        </p:nvPicPr>
        <p:blipFill>
          <a:blip r:embed="rId5"/>
          <a:stretch>
            <a:fillRect/>
          </a:stretch>
        </p:blipFill>
        <p:spPr>
          <a:xfrm>
            <a:off x="5591706" y="2450397"/>
            <a:ext cx="1300586" cy="1401379"/>
          </a:xfrm>
          <a:prstGeom prst="rect">
            <a:avLst/>
          </a:prstGeom>
        </p:spPr>
      </p:pic>
      <p:sp>
        <p:nvSpPr>
          <p:cNvPr id="14" name="TextBox 13">
            <a:extLst>
              <a:ext uri="{FF2B5EF4-FFF2-40B4-BE49-F238E27FC236}">
                <a16:creationId xmlns:a16="http://schemas.microsoft.com/office/drawing/2014/main" id="{B47A0B8A-C7B1-EA04-6CBD-0C9F82318425}"/>
              </a:ext>
            </a:extLst>
          </p:cNvPr>
          <p:cNvSpPr txBox="1"/>
          <p:nvPr/>
        </p:nvSpPr>
        <p:spPr>
          <a:xfrm>
            <a:off x="5360874" y="2168878"/>
            <a:ext cx="1762250" cy="571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Stelios </a:t>
            </a:r>
            <a:r>
              <a:rPr lang="en-US" sz="1500" b="1" kern="1200" dirty="0" err="1">
                <a:latin typeface="Calibri"/>
                <a:ea typeface="+mn-ea"/>
                <a:cs typeface="Calibri"/>
              </a:rPr>
              <a:t>Chapsos</a:t>
            </a:r>
            <a:endParaRPr lang="en-US" sz="1500" b="1" kern="1200" dirty="0">
              <a:latin typeface="Calibri"/>
              <a:cs typeface="Calibri"/>
            </a:endParaRPr>
          </a:p>
          <a:p>
            <a:pPr marL="181610" indent="-181610" defTabSz="582930">
              <a:spcAft>
                <a:spcPts val="450"/>
              </a:spcAft>
              <a:buFont typeface="Arial"/>
              <a:buChar char="•"/>
            </a:pPr>
            <a:endParaRPr lang="en-US" sz="1200" kern="1200" dirty="0">
              <a:solidFill>
                <a:schemeClr val="tx1"/>
              </a:solidFill>
              <a:latin typeface="Calibri"/>
              <a:ea typeface="Calibri"/>
              <a:cs typeface="Calibri"/>
            </a:endParaRPr>
          </a:p>
        </p:txBody>
      </p:sp>
      <p:pic>
        <p:nvPicPr>
          <p:cNvPr id="3" name="Εικόνα 2" descr="Εικόνα που περιέχει μοτίβο, βελονιά&#10;&#10;Περιγραφή που δημιουργήθηκε αυτόματα">
            <a:extLst>
              <a:ext uri="{FF2B5EF4-FFF2-40B4-BE49-F238E27FC236}">
                <a16:creationId xmlns:a16="http://schemas.microsoft.com/office/drawing/2014/main" id="{4E64E54B-B1A4-3876-A1B2-09EDD2236601}"/>
              </a:ext>
            </a:extLst>
          </p:cNvPr>
          <p:cNvPicPr>
            <a:picLocks noChangeAspect="1"/>
          </p:cNvPicPr>
          <p:nvPr/>
        </p:nvPicPr>
        <p:blipFill>
          <a:blip r:embed="rId6"/>
          <a:stretch>
            <a:fillRect/>
          </a:stretch>
        </p:blipFill>
        <p:spPr>
          <a:xfrm>
            <a:off x="5534907" y="3921028"/>
            <a:ext cx="1414183" cy="1414183"/>
          </a:xfrm>
          <a:prstGeom prst="rect">
            <a:avLst/>
          </a:prstGeom>
        </p:spPr>
      </p:pic>
      <p:pic>
        <p:nvPicPr>
          <p:cNvPr id="9" name="Εικόνα 8" descr="Εικόνα που περιέχει μοτίβο, τετράγωνο, pixel&#10;&#10;Περιγραφή που δημιουργήθηκε αυτόματα">
            <a:extLst>
              <a:ext uri="{FF2B5EF4-FFF2-40B4-BE49-F238E27FC236}">
                <a16:creationId xmlns:a16="http://schemas.microsoft.com/office/drawing/2014/main" id="{1195DA9A-87AC-9EFB-CB75-E6E6D1F20611}"/>
              </a:ext>
            </a:extLst>
          </p:cNvPr>
          <p:cNvPicPr>
            <a:picLocks noChangeAspect="1"/>
          </p:cNvPicPr>
          <p:nvPr/>
        </p:nvPicPr>
        <p:blipFill>
          <a:blip r:embed="rId7"/>
          <a:stretch>
            <a:fillRect/>
          </a:stretch>
        </p:blipFill>
        <p:spPr>
          <a:xfrm>
            <a:off x="8965789" y="3859944"/>
            <a:ext cx="1584369" cy="1548653"/>
          </a:xfrm>
          <a:prstGeom prst="rect">
            <a:avLst/>
          </a:prstGeom>
        </p:spPr>
      </p:pic>
      <p:sp>
        <p:nvSpPr>
          <p:cNvPr id="5" name="Θέση αριθμού διαφάνειας 4">
            <a:extLst>
              <a:ext uri="{FF2B5EF4-FFF2-40B4-BE49-F238E27FC236}">
                <a16:creationId xmlns:a16="http://schemas.microsoft.com/office/drawing/2014/main" id="{635612EA-D6E8-15FF-1BDB-224AE3D8542C}"/>
              </a:ext>
            </a:extLst>
          </p:cNvPr>
          <p:cNvSpPr>
            <a:spLocks noGrp="1"/>
          </p:cNvSpPr>
          <p:nvPr>
            <p:ph type="sldNum" sz="quarter" idx="12"/>
          </p:nvPr>
        </p:nvSpPr>
        <p:spPr/>
        <p:txBody>
          <a:bodyPr/>
          <a:lstStyle/>
          <a:p>
            <a:fld id="{330EA680-D336-4FF7-8B7A-9848BB0A1C32}" type="slidenum">
              <a:rPr lang="en-US" smtClean="0"/>
              <a:t>15</a:t>
            </a:fld>
            <a:endParaRPr lang="el-GR"/>
          </a:p>
        </p:txBody>
      </p:sp>
    </p:spTree>
    <p:extLst>
      <p:ext uri="{BB962C8B-B14F-4D97-AF65-F5344CB8AC3E}">
        <p14:creationId xmlns:p14="http://schemas.microsoft.com/office/powerpoint/2010/main" val="115419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tatue of liberty with a torch and a book with Statue of Liberty in the background&#10;&#10;Description automatically generated">
            <a:extLst>
              <a:ext uri="{FF2B5EF4-FFF2-40B4-BE49-F238E27FC236}">
                <a16:creationId xmlns:a16="http://schemas.microsoft.com/office/drawing/2014/main" id="{53066297-A8C5-1729-26A4-B45FE366F56E}"/>
              </a:ext>
            </a:extLst>
          </p:cNvPr>
          <p:cNvPicPr>
            <a:picLocks noGrp="1" noChangeAspect="1"/>
          </p:cNvPicPr>
          <p:nvPr>
            <p:ph idx="1"/>
          </p:nvPr>
        </p:nvPicPr>
        <p:blipFill>
          <a:blip r:embed="rId2"/>
          <a:stretch>
            <a:fillRect/>
          </a:stretch>
        </p:blipFill>
        <p:spPr>
          <a:xfrm>
            <a:off x="1805" y="-3440"/>
            <a:ext cx="5471501" cy="6859410"/>
          </a:xfrm>
        </p:spPr>
      </p:pic>
      <p:sp>
        <p:nvSpPr>
          <p:cNvPr id="5" name="TextBox 4">
            <a:extLst>
              <a:ext uri="{FF2B5EF4-FFF2-40B4-BE49-F238E27FC236}">
                <a16:creationId xmlns:a16="http://schemas.microsoft.com/office/drawing/2014/main" id="{C3851BDB-70BF-BAA1-CCBD-7458B57D2D0E}"/>
              </a:ext>
            </a:extLst>
          </p:cNvPr>
          <p:cNvSpPr txBox="1"/>
          <p:nvPr/>
        </p:nvSpPr>
        <p:spPr>
          <a:xfrm>
            <a:off x="8269110" y="2723444"/>
            <a:ext cx="15310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libri"/>
                <a:cs typeface="Calibri"/>
              </a:rPr>
              <a:t>Q &amp; A</a:t>
            </a:r>
          </a:p>
        </p:txBody>
      </p:sp>
      <p:sp>
        <p:nvSpPr>
          <p:cNvPr id="2" name="Θέση αριθμού διαφάνειας 1">
            <a:extLst>
              <a:ext uri="{FF2B5EF4-FFF2-40B4-BE49-F238E27FC236}">
                <a16:creationId xmlns:a16="http://schemas.microsoft.com/office/drawing/2014/main" id="{0BCD589B-9311-8F41-20F5-7CAB9815F413}"/>
              </a:ext>
            </a:extLst>
          </p:cNvPr>
          <p:cNvSpPr>
            <a:spLocks noGrp="1"/>
          </p:cNvSpPr>
          <p:nvPr>
            <p:ph type="sldNum" sz="quarter" idx="12"/>
          </p:nvPr>
        </p:nvSpPr>
        <p:spPr>
          <a:xfrm>
            <a:off x="10986247" y="6367557"/>
            <a:ext cx="401171" cy="376330"/>
          </a:xfrm>
        </p:spPr>
        <p:txBody>
          <a:bodyPr/>
          <a:lstStyle/>
          <a:p>
            <a:fld id="{330EA680-D336-4FF7-8B7A-9848BB0A1C32}" type="slidenum">
              <a:rPr lang="en-US" smtClean="0"/>
              <a:t>16</a:t>
            </a:fld>
            <a:endParaRPr lang="el-GR"/>
          </a:p>
        </p:txBody>
      </p:sp>
    </p:spTree>
    <p:extLst>
      <p:ext uri="{BB962C8B-B14F-4D97-AF65-F5344CB8AC3E}">
        <p14:creationId xmlns:p14="http://schemas.microsoft.com/office/powerpoint/2010/main" val="102155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026C-2457-43A6-D8CA-9905810D9F20}"/>
              </a:ext>
            </a:extLst>
          </p:cNvPr>
          <p:cNvSpPr>
            <a:spLocks noGrp="1"/>
          </p:cNvSpPr>
          <p:nvPr>
            <p:ph type="title"/>
          </p:nvPr>
        </p:nvSpPr>
        <p:spPr>
          <a:xfrm>
            <a:off x="-640" y="133"/>
            <a:ext cx="2344911" cy="608387"/>
          </a:xfrm>
        </p:spPr>
        <p:txBody>
          <a:bodyPr>
            <a:noAutofit/>
          </a:bodyPr>
          <a:lstStyle/>
          <a:p>
            <a:r>
              <a:rPr lang="en-US" sz="3200">
                <a:latin typeface="Calibri"/>
                <a:ea typeface="Calibri"/>
                <a:cs typeface="Calibri"/>
              </a:rPr>
              <a:t>Appendix</a:t>
            </a:r>
          </a:p>
        </p:txBody>
      </p:sp>
      <p:sp>
        <p:nvSpPr>
          <p:cNvPr id="3" name="Content Placeholder 2">
            <a:extLst>
              <a:ext uri="{FF2B5EF4-FFF2-40B4-BE49-F238E27FC236}">
                <a16:creationId xmlns:a16="http://schemas.microsoft.com/office/drawing/2014/main" id="{BC98F844-D8DF-330B-55E8-A073A2C6D1B1}"/>
              </a:ext>
            </a:extLst>
          </p:cNvPr>
          <p:cNvSpPr>
            <a:spLocks noGrp="1"/>
          </p:cNvSpPr>
          <p:nvPr>
            <p:ph idx="1"/>
          </p:nvPr>
        </p:nvSpPr>
        <p:spPr>
          <a:xfrm>
            <a:off x="486015" y="1153272"/>
            <a:ext cx="6987348" cy="3230750"/>
          </a:xfrm>
        </p:spPr>
        <p:txBody>
          <a:bodyPr vert="horz" lIns="91440" tIns="45720" rIns="91440" bIns="45720" rtlCol="0" anchor="t">
            <a:normAutofit/>
          </a:bodyPr>
          <a:lstStyle/>
          <a:p>
            <a:r>
              <a:rPr lang="en-US">
                <a:ea typeface="+mn-lt"/>
                <a:cs typeface="+mn-lt"/>
                <a:hlinkClick r:id="rId2"/>
              </a:rPr>
              <a:t>Vision Zero </a:t>
            </a:r>
          </a:p>
          <a:p>
            <a:r>
              <a:rPr lang="en-US">
                <a:ea typeface="+mn-lt"/>
                <a:cs typeface="+mn-lt"/>
                <a:hlinkClick r:id="rId3"/>
              </a:rPr>
              <a:t>NYC.gov</a:t>
            </a:r>
          </a:p>
          <a:p>
            <a:r>
              <a:rPr lang="en-US">
                <a:ea typeface="+mn-lt"/>
                <a:cs typeface="+mn-lt"/>
                <a:hlinkClick r:id="rId4"/>
              </a:rPr>
              <a:t>Brooklyn Paper</a:t>
            </a:r>
          </a:p>
          <a:p>
            <a:r>
              <a:rPr lang="en-US">
                <a:ea typeface="+mn-lt"/>
                <a:cs typeface="+mn-lt"/>
                <a:hlinkClick r:id="rId5"/>
              </a:rPr>
              <a:t>World Journal of Emergency Surgery</a:t>
            </a:r>
            <a:endParaRPr lang="en-US"/>
          </a:p>
        </p:txBody>
      </p:sp>
      <p:sp>
        <p:nvSpPr>
          <p:cNvPr id="4" name="Slide Number Placeholder 3">
            <a:extLst>
              <a:ext uri="{FF2B5EF4-FFF2-40B4-BE49-F238E27FC236}">
                <a16:creationId xmlns:a16="http://schemas.microsoft.com/office/drawing/2014/main" id="{7333468A-0B27-D686-1C9A-321EE5D2AC8A}"/>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08455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8EC9B3C-361A-5735-C8BA-2A22680D3752}"/>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b="1">
                <a:latin typeface="Calibri"/>
                <a:ea typeface="Calibri"/>
                <a:cs typeface="Calibri"/>
              </a:rPr>
              <a:t>Our Team</a:t>
            </a:r>
          </a:p>
        </p:txBody>
      </p:sp>
      <p:sp>
        <p:nvSpPr>
          <p:cNvPr id="21" name="Text Placeholder 3">
            <a:extLst>
              <a:ext uri="{FF2B5EF4-FFF2-40B4-BE49-F238E27FC236}">
                <a16:creationId xmlns:a16="http://schemas.microsoft.com/office/drawing/2014/main" id="{404C5C11-86F7-ED97-CFB7-356E14CC3359}"/>
              </a:ext>
            </a:extLst>
          </p:cNvPr>
          <p:cNvSpPr>
            <a:spLocks/>
          </p:cNvSpPr>
          <p:nvPr/>
        </p:nvSpPr>
        <p:spPr>
          <a:xfrm>
            <a:off x="4654296" y="1609479"/>
            <a:ext cx="6903720" cy="3508737"/>
          </a:xfrm>
          <a:prstGeom prst="rect">
            <a:avLst/>
          </a:prstGeom>
        </p:spPr>
        <p:txBody>
          <a:bodyPr vert="horz" lIns="91440" tIns="45720" rIns="91440" bIns="45720" rtlCol="0" anchor="t">
            <a:normAutofit/>
          </a:bodyPr>
          <a:lstStyle/>
          <a:p>
            <a:pPr defTabSz="582930">
              <a:spcAft>
                <a:spcPts val="450"/>
              </a:spcAft>
            </a:pPr>
            <a:endParaRPr lang="en-US" sz="1785" kern="1200">
              <a:solidFill>
                <a:schemeClr val="tx1"/>
              </a:solidFill>
              <a:latin typeface="Calibri"/>
              <a:ea typeface="+mn-ea"/>
              <a:cs typeface="Calibri"/>
            </a:endParaRPr>
          </a:p>
          <a:p>
            <a:pPr defTabSz="582930">
              <a:spcAft>
                <a:spcPts val="450"/>
              </a:spcAft>
            </a:pPr>
            <a:endParaRPr lang="en-US" sz="1785" kern="1200">
              <a:solidFill>
                <a:schemeClr val="tx1"/>
              </a:solidFill>
              <a:latin typeface="Calibri"/>
              <a:ea typeface="+mn-ea"/>
              <a:cs typeface="Calibri"/>
            </a:endParaRPr>
          </a:p>
          <a:p>
            <a:pPr defTabSz="582930">
              <a:spcAft>
                <a:spcPts val="450"/>
              </a:spcAft>
            </a:pPr>
            <a:endParaRPr lang="en-US" sz="1785" kern="1200">
              <a:solidFill>
                <a:schemeClr val="tx1"/>
              </a:solidFill>
              <a:latin typeface="Calibri"/>
              <a:ea typeface="+mn-ea"/>
              <a:cs typeface="Calibri"/>
            </a:endParaRPr>
          </a:p>
          <a:p>
            <a:pPr>
              <a:spcAft>
                <a:spcPts val="600"/>
              </a:spcAft>
            </a:pPr>
            <a:endParaRPr lang="en-US" sz="2800">
              <a:latin typeface="Calibri"/>
              <a:ea typeface="Calibri"/>
              <a:cs typeface="Calibri"/>
            </a:endParaRPr>
          </a:p>
        </p:txBody>
      </p:sp>
      <p:pic>
        <p:nvPicPr>
          <p:cNvPr id="23" name="Picture 22" descr="A person taking a selfie&#10;&#10;Description automatically generated">
            <a:extLst>
              <a:ext uri="{FF2B5EF4-FFF2-40B4-BE49-F238E27FC236}">
                <a16:creationId xmlns:a16="http://schemas.microsoft.com/office/drawing/2014/main" id="{E4B58754-E8B0-76A9-6BAC-E32922F649C7}"/>
              </a:ext>
            </a:extLst>
          </p:cNvPr>
          <p:cNvPicPr>
            <a:picLocks noChangeAspect="1"/>
          </p:cNvPicPr>
          <p:nvPr/>
        </p:nvPicPr>
        <p:blipFill>
          <a:blip r:embed="rId3"/>
          <a:stretch>
            <a:fillRect/>
          </a:stretch>
        </p:blipFill>
        <p:spPr>
          <a:xfrm>
            <a:off x="5136805" y="2240248"/>
            <a:ext cx="1405994" cy="1405994"/>
          </a:xfrm>
          <a:prstGeom prst="rect">
            <a:avLst/>
          </a:prstGeom>
        </p:spPr>
      </p:pic>
      <p:sp>
        <p:nvSpPr>
          <p:cNvPr id="27" name="TextBox 26">
            <a:extLst>
              <a:ext uri="{FF2B5EF4-FFF2-40B4-BE49-F238E27FC236}">
                <a16:creationId xmlns:a16="http://schemas.microsoft.com/office/drawing/2014/main" id="{BC0F2274-F9F9-19DF-734A-CAAE04B14581}"/>
              </a:ext>
            </a:extLst>
          </p:cNvPr>
          <p:cNvSpPr txBox="1"/>
          <p:nvPr/>
        </p:nvSpPr>
        <p:spPr>
          <a:xfrm>
            <a:off x="4961965" y="3654458"/>
            <a:ext cx="1762250" cy="18642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Alexandros Plexidas</a:t>
            </a: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Computer Science</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kern="1200" dirty="0">
                <a:latin typeface="Calibri"/>
                <a:ea typeface="+mn-ea"/>
                <a:cs typeface="Calibri"/>
              </a:rPr>
              <a:t>Professional Experience as a SAP ABAP Developer</a:t>
            </a:r>
            <a:endParaRPr lang="en-US" sz="1200" dirty="0">
              <a:latin typeface="Calibri"/>
              <a:ea typeface="Calibri"/>
              <a:cs typeface="Calibri"/>
            </a:endParaRPr>
          </a:p>
        </p:txBody>
      </p:sp>
      <p:pic>
        <p:nvPicPr>
          <p:cNvPr id="29" name="Picture 28" descr="A person in a green shirt&#10;&#10;Description automatically generated">
            <a:extLst>
              <a:ext uri="{FF2B5EF4-FFF2-40B4-BE49-F238E27FC236}">
                <a16:creationId xmlns:a16="http://schemas.microsoft.com/office/drawing/2014/main" id="{7E47F776-25E1-FEC2-0EDF-21A4D3846E14}"/>
              </a:ext>
            </a:extLst>
          </p:cNvPr>
          <p:cNvPicPr>
            <a:picLocks noChangeAspect="1"/>
          </p:cNvPicPr>
          <p:nvPr/>
        </p:nvPicPr>
        <p:blipFill>
          <a:blip r:embed="rId4"/>
          <a:stretch>
            <a:fillRect/>
          </a:stretch>
        </p:blipFill>
        <p:spPr>
          <a:xfrm>
            <a:off x="9888924" y="2229313"/>
            <a:ext cx="1464876" cy="1416929"/>
          </a:xfrm>
          <a:prstGeom prst="rect">
            <a:avLst/>
          </a:prstGeom>
        </p:spPr>
      </p:pic>
      <p:sp>
        <p:nvSpPr>
          <p:cNvPr id="31" name="TextBox 30">
            <a:extLst>
              <a:ext uri="{FF2B5EF4-FFF2-40B4-BE49-F238E27FC236}">
                <a16:creationId xmlns:a16="http://schemas.microsoft.com/office/drawing/2014/main" id="{5E354275-4077-DBE4-8821-EB352C578F48}"/>
              </a:ext>
            </a:extLst>
          </p:cNvPr>
          <p:cNvSpPr txBox="1"/>
          <p:nvPr/>
        </p:nvSpPr>
        <p:spPr>
          <a:xfrm>
            <a:off x="9740237" y="3670442"/>
            <a:ext cx="1762250" cy="168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Eirini </a:t>
            </a:r>
            <a:r>
              <a:rPr lang="en-US" sz="1500" b="1" kern="1200" dirty="0" err="1">
                <a:latin typeface="Calibri"/>
                <a:ea typeface="+mn-ea"/>
                <a:cs typeface="Calibri"/>
              </a:rPr>
              <a:t>Sigala</a:t>
            </a:r>
            <a:endParaRPr lang="en-US" sz="1500" b="1" kern="1200" dirty="0">
              <a:latin typeface="Calibri"/>
              <a:ea typeface="+mn-ea"/>
              <a:cs typeface="Calibri"/>
            </a:endParaRP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Geology</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kern="1200" dirty="0">
                <a:latin typeface="Calibri"/>
                <a:ea typeface="+mn-ea"/>
                <a:cs typeface="Calibri"/>
              </a:rPr>
              <a:t>Professional Experience in </a:t>
            </a:r>
            <a:br>
              <a:rPr lang="en-US" sz="1200" kern="1200" dirty="0">
                <a:latin typeface="Calibri"/>
                <a:ea typeface="+mn-ea"/>
                <a:cs typeface="Calibri"/>
              </a:rPr>
            </a:br>
            <a:r>
              <a:rPr lang="en-US" sz="1200" kern="1200" dirty="0">
                <a:latin typeface="Calibri"/>
                <a:ea typeface="+mn-ea"/>
                <a:cs typeface="Calibri"/>
              </a:rPr>
              <a:t>E-commerce</a:t>
            </a:r>
            <a:endParaRPr lang="en-US" sz="1200" dirty="0">
              <a:latin typeface="Calibri"/>
              <a:ea typeface="Calibri"/>
              <a:cs typeface="Calibri"/>
            </a:endParaRPr>
          </a:p>
        </p:txBody>
      </p:sp>
      <p:sp>
        <p:nvSpPr>
          <p:cNvPr id="33" name="TextBox 32">
            <a:extLst>
              <a:ext uri="{FF2B5EF4-FFF2-40B4-BE49-F238E27FC236}">
                <a16:creationId xmlns:a16="http://schemas.microsoft.com/office/drawing/2014/main" id="{13408718-647E-F812-87A0-F065DA3EA98C}"/>
              </a:ext>
            </a:extLst>
          </p:cNvPr>
          <p:cNvSpPr txBox="1"/>
          <p:nvPr/>
        </p:nvSpPr>
        <p:spPr>
          <a:xfrm>
            <a:off x="7366193" y="3722511"/>
            <a:ext cx="1858274" cy="1494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82930">
              <a:spcAft>
                <a:spcPts val="450"/>
              </a:spcAft>
            </a:pPr>
            <a:r>
              <a:rPr lang="en-US" sz="1500" b="1" kern="1200" dirty="0">
                <a:latin typeface="Calibri"/>
                <a:ea typeface="+mn-ea"/>
                <a:cs typeface="Calibri"/>
              </a:rPr>
              <a:t>Stelios </a:t>
            </a:r>
            <a:r>
              <a:rPr lang="en-US" sz="1500" b="1" kern="1200" dirty="0" err="1">
                <a:latin typeface="Calibri"/>
                <a:ea typeface="+mn-ea"/>
                <a:cs typeface="Calibri"/>
              </a:rPr>
              <a:t>Chapsos</a:t>
            </a:r>
            <a:endParaRPr lang="en-US" sz="1500" b="1" kern="1200" dirty="0">
              <a:latin typeface="Calibri"/>
              <a:cs typeface="Calibri"/>
            </a:endParaRPr>
          </a:p>
          <a:p>
            <a:pPr defTabSz="582930">
              <a:spcAft>
                <a:spcPts val="450"/>
              </a:spcAft>
            </a:pPr>
            <a:endParaRPr lang="en-US" sz="1148" kern="1200" dirty="0">
              <a:solidFill>
                <a:schemeClr val="tx1"/>
              </a:solidFill>
              <a:latin typeface="Calibri"/>
              <a:ea typeface="+mn-ea"/>
              <a:cs typeface="Calibri"/>
            </a:endParaRPr>
          </a:p>
          <a:p>
            <a:pPr marL="181610" indent="-181610" defTabSz="582930">
              <a:spcAft>
                <a:spcPts val="450"/>
              </a:spcAft>
              <a:buFont typeface="Arial"/>
              <a:buChar char="•"/>
            </a:pPr>
            <a:r>
              <a:rPr lang="en-US" sz="1200" kern="1200" dirty="0">
                <a:latin typeface="Calibri"/>
                <a:ea typeface="+mn-ea"/>
                <a:cs typeface="Calibri"/>
              </a:rPr>
              <a:t>B.Sc. Economics</a:t>
            </a:r>
            <a:endParaRPr lang="en-US" sz="1200" kern="1200" dirty="0">
              <a:latin typeface="Calibri"/>
              <a:cs typeface="Calibri"/>
            </a:endParaRPr>
          </a:p>
          <a:p>
            <a:pPr defTabSz="582930">
              <a:spcAft>
                <a:spcPts val="450"/>
              </a:spcAft>
            </a:pPr>
            <a:endParaRPr lang="en-US" sz="1200" kern="1200" dirty="0">
              <a:latin typeface="Calibri"/>
              <a:cs typeface="Calibri"/>
            </a:endParaRPr>
          </a:p>
          <a:p>
            <a:pPr marL="181610" indent="-181610" defTabSz="582930">
              <a:spcAft>
                <a:spcPts val="450"/>
              </a:spcAft>
              <a:buFont typeface="Arial"/>
              <a:buChar char="•"/>
            </a:pPr>
            <a:r>
              <a:rPr lang="en-US" sz="1200" dirty="0">
                <a:latin typeface="Calibri"/>
                <a:cs typeface="Calibri"/>
              </a:rPr>
              <a:t>Professional </a:t>
            </a:r>
            <a:br>
              <a:rPr lang="en-US" sz="1200" dirty="0">
                <a:latin typeface="Calibri"/>
                <a:cs typeface="Calibri"/>
              </a:rPr>
            </a:br>
            <a:r>
              <a:rPr lang="en-US" sz="1200" kern="1200" dirty="0">
                <a:latin typeface="Calibri"/>
                <a:ea typeface="+mn-ea"/>
                <a:cs typeface="Calibri"/>
              </a:rPr>
              <a:t>Experience in Sales</a:t>
            </a:r>
            <a:endParaRPr lang="en-US" sz="1200" dirty="0">
              <a:latin typeface="Calibri"/>
              <a:ea typeface="Calibri"/>
              <a:cs typeface="Calibri"/>
            </a:endParaRPr>
          </a:p>
        </p:txBody>
      </p:sp>
      <p:pic>
        <p:nvPicPr>
          <p:cNvPr id="3" name="Εικόνα 2" descr="Εικόνα που περιέχει άτομο, εξωτερικός χώρος/ύπαιθρος, χαμόγελο, άνδρας&#10;&#10;Περιγραφή που δημιουργήθηκε αυτόματα">
            <a:extLst>
              <a:ext uri="{FF2B5EF4-FFF2-40B4-BE49-F238E27FC236}">
                <a16:creationId xmlns:a16="http://schemas.microsoft.com/office/drawing/2014/main" id="{751A637A-F431-F7A2-3065-12A56D477715}"/>
              </a:ext>
            </a:extLst>
          </p:cNvPr>
          <p:cNvPicPr>
            <a:picLocks noChangeAspect="1"/>
          </p:cNvPicPr>
          <p:nvPr/>
        </p:nvPicPr>
        <p:blipFill>
          <a:blip r:embed="rId5"/>
          <a:stretch>
            <a:fillRect/>
          </a:stretch>
        </p:blipFill>
        <p:spPr>
          <a:xfrm>
            <a:off x="7613034" y="2229313"/>
            <a:ext cx="1268570" cy="1441129"/>
          </a:xfrm>
          <a:prstGeom prst="rect">
            <a:avLst/>
          </a:prstGeom>
        </p:spPr>
      </p:pic>
      <p:sp>
        <p:nvSpPr>
          <p:cNvPr id="2" name="Θέση αριθμού διαφάνειας 1">
            <a:extLst>
              <a:ext uri="{FF2B5EF4-FFF2-40B4-BE49-F238E27FC236}">
                <a16:creationId xmlns:a16="http://schemas.microsoft.com/office/drawing/2014/main" id="{0050AB68-67B7-D809-4E61-9A2B035FF7F6}"/>
              </a:ext>
            </a:extLst>
          </p:cNvPr>
          <p:cNvSpPr>
            <a:spLocks noGrp="1"/>
          </p:cNvSpPr>
          <p:nvPr>
            <p:ph type="sldNum" sz="quarter" idx="12"/>
          </p:nvPr>
        </p:nvSpPr>
        <p:spPr/>
        <p:txBody>
          <a:bodyPr/>
          <a:lstStyle/>
          <a:p>
            <a:fld id="{330EA680-D336-4FF7-8B7A-9848BB0A1C32}" type="slidenum">
              <a:rPr lang="en-US" smtClean="0"/>
              <a:t>2</a:t>
            </a:fld>
            <a:endParaRPr lang="el-GR"/>
          </a:p>
        </p:txBody>
      </p:sp>
    </p:spTree>
    <p:extLst>
      <p:ext uri="{BB962C8B-B14F-4D97-AF65-F5344CB8AC3E}">
        <p14:creationId xmlns:p14="http://schemas.microsoft.com/office/powerpoint/2010/main" val="17997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D7EFE7-88A0-2838-F22E-2853BA3160A5}"/>
              </a:ext>
            </a:extLst>
          </p:cNvPr>
          <p:cNvSpPr>
            <a:spLocks noGrp="1"/>
          </p:cNvSpPr>
          <p:nvPr/>
        </p:nvSpPr>
        <p:spPr>
          <a:xfrm>
            <a:off x="1640025" y="2401902"/>
            <a:ext cx="8905127" cy="2057400"/>
          </a:xfrm>
          <a:prstGeom prst="rect">
            <a:avLst/>
          </a:prstGeom>
        </p:spPr>
        <p:txBody>
          <a:bodyPr vert="horz" wrap="square" lIns="91440" tIns="45720" rIns="91440" bIns="45720" rtlCol="0" anchor="ctr">
            <a:noAutofit/>
          </a:bodyPr>
          <a:lstStyle>
            <a:lvl1pPr algn="l" defTabSz="685800" rtl="0" eaLnBrk="1" latinLnBrk="0" hangingPunct="1">
              <a:lnSpc>
                <a:spcPct val="90000"/>
              </a:lnSpc>
              <a:spcBef>
                <a:spcPct val="0"/>
              </a:spcBef>
              <a:buNone/>
              <a:defRPr sz="6000" b="0" kern="1200">
                <a:solidFill>
                  <a:schemeClr val="tx1"/>
                </a:solidFill>
                <a:latin typeface="+mn-lt"/>
                <a:ea typeface="+mj-ea"/>
                <a:cs typeface="+mj-cs"/>
              </a:defRPr>
            </a:lvl1pPr>
          </a:lstStyle>
          <a:p>
            <a:pPr algn="ctr"/>
            <a:r>
              <a:rPr lang="en-GB" sz="4800" b="1" dirty="0">
                <a:latin typeface="Calibri"/>
                <a:ea typeface="Calibri"/>
                <a:cs typeface="Calibri"/>
              </a:rPr>
              <a:t>Picture New York City...</a:t>
            </a:r>
          </a:p>
        </p:txBody>
      </p:sp>
      <p:sp>
        <p:nvSpPr>
          <p:cNvPr id="2" name="Θέση αριθμού διαφάνειας 1">
            <a:extLst>
              <a:ext uri="{FF2B5EF4-FFF2-40B4-BE49-F238E27FC236}">
                <a16:creationId xmlns:a16="http://schemas.microsoft.com/office/drawing/2014/main" id="{3388A685-3778-1A08-57EF-817BAB900362}"/>
              </a:ext>
            </a:extLst>
          </p:cNvPr>
          <p:cNvSpPr>
            <a:spLocks noGrp="1"/>
          </p:cNvSpPr>
          <p:nvPr>
            <p:ph type="sldNum" sz="quarter" idx="12"/>
          </p:nvPr>
        </p:nvSpPr>
        <p:spPr/>
        <p:txBody>
          <a:bodyPr/>
          <a:lstStyle/>
          <a:p>
            <a:fld id="{330EA680-D336-4FF7-8B7A-9848BB0A1C32}" type="slidenum">
              <a:rPr lang="en-US" smtClean="0"/>
              <a:t>3</a:t>
            </a:fld>
            <a:endParaRPr lang="el-GR"/>
          </a:p>
        </p:txBody>
      </p:sp>
    </p:spTree>
    <p:extLst>
      <p:ext uri="{BB962C8B-B14F-4D97-AF65-F5344CB8AC3E}">
        <p14:creationId xmlns:p14="http://schemas.microsoft.com/office/powerpoint/2010/main" val="242040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sy city street with lots of cars and people&#10;&#10;Description automatically generated">
            <a:extLst>
              <a:ext uri="{FF2B5EF4-FFF2-40B4-BE49-F238E27FC236}">
                <a16:creationId xmlns:a16="http://schemas.microsoft.com/office/drawing/2014/main" id="{4919E7D6-BD9E-2D4F-6A4D-18F90BB8BB7C}"/>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90E3469-C988-63C5-26A5-1023E599C478}"/>
              </a:ext>
            </a:extLst>
          </p:cNvPr>
          <p:cNvSpPr>
            <a:spLocks noGrp="1"/>
          </p:cNvSpPr>
          <p:nvPr>
            <p:ph type="title"/>
          </p:nvPr>
        </p:nvSpPr>
        <p:spPr>
          <a:xfrm>
            <a:off x="8658982" y="1275459"/>
            <a:ext cx="3445765" cy="3692028"/>
          </a:xfrm>
          <a:noFill/>
        </p:spPr>
        <p:txBody>
          <a:bodyPr vert="horz" lIns="91440" tIns="45720" rIns="91440" bIns="45720" rtlCol="0" anchor="b">
            <a:normAutofit/>
          </a:bodyPr>
          <a:lstStyle/>
          <a:p>
            <a:r>
              <a:rPr lang="en-US" sz="2400">
                <a:latin typeface="Calibri"/>
                <a:ea typeface="Calibri"/>
                <a:cs typeface="Calibri"/>
              </a:rPr>
              <a:t>Chances are you thought of something like this..</a:t>
            </a:r>
            <a:br>
              <a:rPr lang="en-US" sz="2400">
                <a:latin typeface="Calibri"/>
              </a:rPr>
            </a:br>
            <a:br>
              <a:rPr lang="en-US" sz="2400">
                <a:latin typeface="Calibri"/>
              </a:rPr>
            </a:br>
            <a:br>
              <a:rPr lang="en-US" sz="2400">
                <a:latin typeface="Calibri"/>
              </a:rPr>
            </a:br>
            <a:br>
              <a:rPr lang="en-US" sz="2400">
                <a:latin typeface="Calibri"/>
              </a:rPr>
            </a:br>
            <a:br>
              <a:rPr lang="en-US" sz="2400">
                <a:latin typeface="Calibri"/>
              </a:rPr>
            </a:br>
            <a:r>
              <a:rPr lang="en-US" sz="2400">
                <a:latin typeface="Calibri"/>
                <a:ea typeface="Calibri"/>
                <a:cs typeface="Calibri"/>
              </a:rPr>
              <a:t>How safe are these roads in reality?</a:t>
            </a:r>
            <a:br>
              <a:rPr lang="en-US" sz="2500"/>
            </a:br>
            <a:endParaRPr lang="en-US" sz="2500"/>
          </a:p>
        </p:txBody>
      </p:sp>
      <p:sp>
        <p:nvSpPr>
          <p:cNvPr id="2" name="Θέση αριθμού διαφάνειας 1">
            <a:extLst>
              <a:ext uri="{FF2B5EF4-FFF2-40B4-BE49-F238E27FC236}">
                <a16:creationId xmlns:a16="http://schemas.microsoft.com/office/drawing/2014/main" id="{E107036E-5C84-7A7A-BF92-EFBFCDA91663}"/>
              </a:ext>
            </a:extLst>
          </p:cNvPr>
          <p:cNvSpPr>
            <a:spLocks noGrp="1"/>
          </p:cNvSpPr>
          <p:nvPr>
            <p:ph type="sldNum" sz="quarter" idx="12"/>
          </p:nvPr>
        </p:nvSpPr>
        <p:spPr/>
        <p:txBody>
          <a:bodyPr/>
          <a:lstStyle/>
          <a:p>
            <a:fld id="{330EA680-D336-4FF7-8B7A-9848BB0A1C32}" type="slidenum">
              <a:rPr lang="en-US" smtClean="0"/>
              <a:t>4</a:t>
            </a:fld>
            <a:endParaRPr lang="el-GR"/>
          </a:p>
        </p:txBody>
      </p:sp>
    </p:spTree>
    <p:extLst>
      <p:ext uri="{BB962C8B-B14F-4D97-AF65-F5344CB8AC3E}">
        <p14:creationId xmlns:p14="http://schemas.microsoft.com/office/powerpoint/2010/main" val="148795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busy city street with lots of cars and people&#10;&#10;Description automatically generated">
            <a:extLst>
              <a:ext uri="{FF2B5EF4-FFF2-40B4-BE49-F238E27FC236}">
                <a16:creationId xmlns:a16="http://schemas.microsoft.com/office/drawing/2014/main" id="{585052E1-F656-9E88-E425-2B30B29BF013}"/>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9CCFF70-213D-342E-B584-E51FDF50FE76}"/>
              </a:ext>
            </a:extLst>
          </p:cNvPr>
          <p:cNvSpPr txBox="1"/>
          <p:nvPr/>
        </p:nvSpPr>
        <p:spPr>
          <a:xfrm>
            <a:off x="8196922" y="834641"/>
            <a:ext cx="3995078" cy="16584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2400" b="1" dirty="0">
                <a:latin typeface="Calibri"/>
                <a:ea typeface="Calibri"/>
                <a:cs typeface="Calibri"/>
              </a:rPr>
              <a:t>Topics Covered</a:t>
            </a:r>
            <a:endParaRPr lang="el-GR" sz="2400" dirty="0"/>
          </a:p>
          <a:p>
            <a:pPr marL="342900" indent="-342900">
              <a:lnSpc>
                <a:spcPct val="90000"/>
              </a:lnSpc>
              <a:spcAft>
                <a:spcPts val="600"/>
              </a:spcAft>
              <a:buFont typeface="Arial"/>
              <a:buChar char="•"/>
            </a:pPr>
            <a:r>
              <a:rPr lang="en-US" sz="2400" dirty="0">
                <a:latin typeface="Calibri"/>
                <a:ea typeface="Calibri"/>
                <a:cs typeface="Calibri"/>
              </a:rPr>
              <a:t>Borough Analysis</a:t>
            </a:r>
          </a:p>
          <a:p>
            <a:pPr marL="342900" indent="-342900">
              <a:lnSpc>
                <a:spcPct val="90000"/>
              </a:lnSpc>
              <a:spcAft>
                <a:spcPts val="600"/>
              </a:spcAft>
              <a:buFont typeface="Arial"/>
              <a:buChar char="•"/>
            </a:pPr>
            <a:r>
              <a:rPr lang="en-US" sz="2400" dirty="0">
                <a:latin typeface="Calibri"/>
                <a:ea typeface="Calibri"/>
                <a:cs typeface="Calibri"/>
              </a:rPr>
              <a:t>Severity of collisions</a:t>
            </a:r>
          </a:p>
          <a:p>
            <a:pPr marL="342900" indent="-342900">
              <a:lnSpc>
                <a:spcPct val="90000"/>
              </a:lnSpc>
              <a:spcAft>
                <a:spcPts val="600"/>
              </a:spcAft>
              <a:buFont typeface="Arial"/>
              <a:buChar char="•"/>
            </a:pPr>
            <a:r>
              <a:rPr lang="en-US" sz="2400" dirty="0">
                <a:latin typeface="Calibri"/>
                <a:ea typeface="Calibri"/>
                <a:cs typeface="Calibri"/>
              </a:rPr>
              <a:t>Collision Pattern over time</a:t>
            </a:r>
            <a:endParaRPr lang="en-US" dirty="0"/>
          </a:p>
          <a:p>
            <a:pPr marL="342900" indent="-342900">
              <a:lnSpc>
                <a:spcPct val="90000"/>
              </a:lnSpc>
              <a:spcAft>
                <a:spcPts val="600"/>
              </a:spcAft>
              <a:buFont typeface="Arial"/>
              <a:buChar char="•"/>
            </a:pPr>
            <a:endParaRPr lang="en-US" sz="2400" dirty="0">
              <a:latin typeface="Calibri"/>
              <a:ea typeface="Calibri"/>
              <a:cs typeface="Calibri"/>
            </a:endParaRPr>
          </a:p>
        </p:txBody>
      </p:sp>
      <p:sp>
        <p:nvSpPr>
          <p:cNvPr id="5" name="TextBox 4">
            <a:extLst>
              <a:ext uri="{FF2B5EF4-FFF2-40B4-BE49-F238E27FC236}">
                <a16:creationId xmlns:a16="http://schemas.microsoft.com/office/drawing/2014/main" id="{3542F109-1FAF-EBCD-291F-096124CE5C3B}"/>
              </a:ext>
            </a:extLst>
          </p:cNvPr>
          <p:cNvSpPr txBox="1"/>
          <p:nvPr/>
        </p:nvSpPr>
        <p:spPr>
          <a:xfrm>
            <a:off x="8194006" y="3733201"/>
            <a:ext cx="39949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400" b="1" dirty="0" err="1">
                <a:latin typeface="Calibri"/>
                <a:ea typeface="Calibri"/>
                <a:cs typeface="Calibri"/>
              </a:rPr>
              <a:t>Target</a:t>
            </a:r>
            <a:r>
              <a:rPr lang="el-GR" sz="2400" b="1" dirty="0">
                <a:latin typeface="Calibri"/>
                <a:ea typeface="Calibri"/>
                <a:cs typeface="Calibri"/>
              </a:rPr>
              <a:t> </a:t>
            </a:r>
            <a:r>
              <a:rPr lang="el-GR" sz="2400" b="1" dirty="0" err="1">
                <a:latin typeface="Calibri"/>
                <a:ea typeface="Calibri"/>
                <a:cs typeface="Calibri"/>
              </a:rPr>
              <a:t>Audience</a:t>
            </a:r>
            <a:endParaRPr lang="el-GR" sz="2400" b="1" dirty="0">
              <a:latin typeface="Calibri"/>
              <a:ea typeface="Calibri"/>
              <a:cs typeface="Calibri"/>
            </a:endParaRPr>
          </a:p>
          <a:p>
            <a:pPr marL="285750" indent="-285750">
              <a:buFont typeface="Arial"/>
              <a:buChar char="•"/>
            </a:pPr>
            <a:r>
              <a:rPr lang="el-GR" sz="2400" dirty="0" err="1">
                <a:latin typeface="Calibri"/>
                <a:ea typeface="Calibri"/>
                <a:cs typeface="Calibri"/>
              </a:rPr>
              <a:t>Urban</a:t>
            </a:r>
            <a:r>
              <a:rPr lang="el-GR" sz="2400" dirty="0">
                <a:latin typeface="Calibri"/>
                <a:ea typeface="Calibri"/>
                <a:cs typeface="Calibri"/>
              </a:rPr>
              <a:t> </a:t>
            </a:r>
            <a:r>
              <a:rPr lang="el-GR" sz="2400" dirty="0" err="1">
                <a:latin typeface="Calibri"/>
                <a:ea typeface="Calibri"/>
                <a:cs typeface="Calibri"/>
              </a:rPr>
              <a:t>Planners</a:t>
            </a:r>
            <a:r>
              <a:rPr lang="el-GR" sz="2400" dirty="0">
                <a:latin typeface="Calibri"/>
                <a:ea typeface="Calibri"/>
                <a:cs typeface="Calibri"/>
              </a:rPr>
              <a:t> &amp; </a:t>
            </a:r>
            <a:r>
              <a:rPr lang="el-GR" sz="2400" dirty="0" err="1">
                <a:latin typeface="Calibri"/>
                <a:ea typeface="Calibri"/>
                <a:cs typeface="Calibri"/>
              </a:rPr>
              <a:t>Engineers</a:t>
            </a:r>
            <a:endParaRPr lang="el-GR" sz="2400" dirty="0">
              <a:latin typeface="Calibri"/>
              <a:ea typeface="Calibri"/>
              <a:cs typeface="Calibri"/>
            </a:endParaRPr>
          </a:p>
          <a:p>
            <a:pPr marL="285750" indent="-285750">
              <a:buFont typeface="Arial,Sans-Serif"/>
              <a:buChar char="•"/>
            </a:pPr>
            <a:r>
              <a:rPr lang="el-GR" sz="2400" dirty="0">
                <a:latin typeface="Calibri"/>
                <a:cs typeface="Calibri"/>
              </a:rPr>
              <a:t>Insurance Companies</a:t>
            </a:r>
            <a:endParaRPr lang="en-US" sz="2400" dirty="0">
              <a:latin typeface="Calibri"/>
              <a:cs typeface="Calibri"/>
            </a:endParaRPr>
          </a:p>
          <a:p>
            <a:pPr marL="285750" indent="-285750">
              <a:buFont typeface="Arial"/>
              <a:buChar char="•"/>
            </a:pPr>
            <a:r>
              <a:rPr lang="el-GR" sz="2400" dirty="0">
                <a:latin typeface="Calibri"/>
                <a:ea typeface="Calibri"/>
                <a:cs typeface="Calibri"/>
              </a:rPr>
              <a:t>General Public</a:t>
            </a:r>
          </a:p>
        </p:txBody>
      </p:sp>
      <p:sp>
        <p:nvSpPr>
          <p:cNvPr id="2" name="Θέση αριθμού διαφάνειας 1">
            <a:extLst>
              <a:ext uri="{FF2B5EF4-FFF2-40B4-BE49-F238E27FC236}">
                <a16:creationId xmlns:a16="http://schemas.microsoft.com/office/drawing/2014/main" id="{6CB7EB87-74B7-56A2-2630-95B03CF9678E}"/>
              </a:ext>
            </a:extLst>
          </p:cNvPr>
          <p:cNvSpPr>
            <a:spLocks noGrp="1"/>
          </p:cNvSpPr>
          <p:nvPr>
            <p:ph type="sldNum" sz="quarter" idx="12"/>
          </p:nvPr>
        </p:nvSpPr>
        <p:spPr/>
        <p:txBody>
          <a:bodyPr/>
          <a:lstStyle/>
          <a:p>
            <a:fld id="{330EA680-D336-4FF7-8B7A-9848BB0A1C32}" type="slidenum">
              <a:rPr lang="en-US" smtClean="0"/>
              <a:t>5</a:t>
            </a:fld>
            <a:endParaRPr lang="el-GR"/>
          </a:p>
        </p:txBody>
      </p:sp>
    </p:spTree>
    <p:extLst>
      <p:ext uri="{BB962C8B-B14F-4D97-AF65-F5344CB8AC3E}">
        <p14:creationId xmlns:p14="http://schemas.microsoft.com/office/powerpoint/2010/main" val="384621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47">
            <a:extLst>
              <a:ext uri="{FF2B5EF4-FFF2-40B4-BE49-F238E27FC236}">
                <a16:creationId xmlns:a16="http://schemas.microsoft.com/office/drawing/2014/main" id="{0382B407-9EBC-9059-C256-9B4E79DA9232}"/>
              </a:ext>
            </a:extLst>
          </p:cNvPr>
          <p:cNvSpPr>
            <a:spLocks noGrp="1"/>
          </p:cNvSpPr>
          <p:nvPr/>
        </p:nvSpPr>
        <p:spPr>
          <a:xfrm>
            <a:off x="1068" y="238"/>
            <a:ext cx="2749647" cy="644932"/>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latin typeface="Calibri"/>
                <a:ea typeface="Calibri"/>
                <a:cs typeface="Calibri"/>
              </a:rPr>
              <a:t>Project </a:t>
            </a:r>
            <a:r>
              <a:rPr lang="en-US" sz="3500">
                <a:latin typeface="Calibri"/>
                <a:ea typeface="Calibri"/>
                <a:cs typeface="Calibri"/>
              </a:rPr>
              <a:t>Pipeline</a:t>
            </a:r>
            <a:endParaRPr lang="en-US" sz="3500">
              <a:latin typeface="Calibri"/>
              <a:ea typeface="Calibri"/>
            </a:endParaRPr>
          </a:p>
        </p:txBody>
      </p:sp>
      <p:graphicFrame>
        <p:nvGraphicFramePr>
          <p:cNvPr id="5" name="Diagram 4">
            <a:extLst>
              <a:ext uri="{FF2B5EF4-FFF2-40B4-BE49-F238E27FC236}">
                <a16:creationId xmlns:a16="http://schemas.microsoft.com/office/drawing/2014/main" id="{31FD3C26-D395-71F8-6288-5980559AF0F7}"/>
              </a:ext>
            </a:extLst>
          </p:cNvPr>
          <p:cNvGraphicFramePr/>
          <p:nvPr>
            <p:extLst>
              <p:ext uri="{D42A27DB-BD31-4B8C-83A1-F6EECF244321}">
                <p14:modId xmlns:p14="http://schemas.microsoft.com/office/powerpoint/2010/main" val="1313726375"/>
              </p:ext>
            </p:extLst>
          </p:nvPr>
        </p:nvGraphicFramePr>
        <p:xfrm>
          <a:off x="1295377" y="1558103"/>
          <a:ext cx="9304083" cy="2818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66">
            <a:extLst>
              <a:ext uri="{FF2B5EF4-FFF2-40B4-BE49-F238E27FC236}">
                <a16:creationId xmlns:a16="http://schemas.microsoft.com/office/drawing/2014/main" id="{5B8EF92C-339C-E8CD-0ECA-C62F96203DFB}"/>
              </a:ext>
            </a:extLst>
          </p:cNvPr>
          <p:cNvSpPr txBox="1"/>
          <p:nvPr/>
        </p:nvSpPr>
        <p:spPr>
          <a:xfrm>
            <a:off x="1292709" y="4451463"/>
            <a:ext cx="274320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Calibri"/>
                <a:ea typeface="Calibri"/>
                <a:cs typeface="Calibri"/>
              </a:rPr>
              <a:t>Tools Used</a:t>
            </a:r>
          </a:p>
          <a:p>
            <a:pPr marL="285750" indent="-285750">
              <a:buFont typeface="Arial"/>
              <a:buChar char="•"/>
            </a:pPr>
            <a:r>
              <a:rPr lang="en-US" sz="2000">
                <a:latin typeface="Calibri"/>
                <a:ea typeface="Calibri"/>
                <a:cs typeface="Calibri"/>
              </a:rPr>
              <a:t>Python (Pandas)</a:t>
            </a:r>
          </a:p>
          <a:p>
            <a:pPr marL="285750" indent="-285750">
              <a:buFont typeface="Arial"/>
              <a:buChar char="•"/>
            </a:pPr>
            <a:r>
              <a:rPr lang="en-US" sz="2000">
                <a:latin typeface="Calibri"/>
                <a:ea typeface="Calibri"/>
                <a:cs typeface="Calibri"/>
              </a:rPr>
              <a:t>Power BI</a:t>
            </a:r>
          </a:p>
          <a:p>
            <a:pPr marL="285750" indent="-285750">
              <a:buFont typeface="Arial"/>
              <a:buChar char="•"/>
            </a:pPr>
            <a:r>
              <a:rPr lang="en-US" sz="2000">
                <a:latin typeface="Calibri"/>
                <a:ea typeface="Calibri"/>
                <a:cs typeface="Calibri"/>
              </a:rPr>
              <a:t>ChatGPT</a:t>
            </a:r>
          </a:p>
        </p:txBody>
      </p:sp>
      <p:sp>
        <p:nvSpPr>
          <p:cNvPr id="13" name="Θέση αριθμού διαφάνειας 12">
            <a:extLst>
              <a:ext uri="{FF2B5EF4-FFF2-40B4-BE49-F238E27FC236}">
                <a16:creationId xmlns:a16="http://schemas.microsoft.com/office/drawing/2014/main" id="{E138BC28-6D40-0348-C601-1B611EAA9F2D}"/>
              </a:ext>
            </a:extLst>
          </p:cNvPr>
          <p:cNvSpPr>
            <a:spLocks noGrp="1"/>
          </p:cNvSpPr>
          <p:nvPr>
            <p:ph type="sldNum" sz="quarter" idx="12"/>
          </p:nvPr>
        </p:nvSpPr>
        <p:spPr/>
        <p:txBody>
          <a:bodyPr/>
          <a:lstStyle/>
          <a:p>
            <a:fld id="{330EA680-D336-4FF7-8B7A-9848BB0A1C32}" type="slidenum">
              <a:rPr lang="en-US" smtClean="0"/>
              <a:t>6</a:t>
            </a:fld>
            <a:endParaRPr lang="el-GR"/>
          </a:p>
        </p:txBody>
      </p:sp>
    </p:spTree>
    <p:extLst>
      <p:ext uri="{BB962C8B-B14F-4D97-AF65-F5344CB8AC3E}">
        <p14:creationId xmlns:p14="http://schemas.microsoft.com/office/powerpoint/2010/main" val="286808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Freeform: Shape 19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8" name="Freeform: Shape 19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itle 177">
            <a:extLst>
              <a:ext uri="{FF2B5EF4-FFF2-40B4-BE49-F238E27FC236}">
                <a16:creationId xmlns:a16="http://schemas.microsoft.com/office/drawing/2014/main" id="{D3694FFA-00E5-A66B-C55A-95774C1BFECB}"/>
              </a:ext>
            </a:extLst>
          </p:cNvPr>
          <p:cNvSpPr>
            <a:spLocks noGrp="1"/>
          </p:cNvSpPr>
          <p:nvPr>
            <p:ph type="title"/>
          </p:nvPr>
        </p:nvSpPr>
        <p:spPr>
          <a:xfrm>
            <a:off x="621792" y="689574"/>
            <a:ext cx="3602736" cy="5554374"/>
          </a:xfrm>
        </p:spPr>
        <p:txBody>
          <a:bodyPr>
            <a:normAutofit/>
          </a:bodyPr>
          <a:lstStyle/>
          <a:p>
            <a:r>
              <a:rPr lang="en-US" sz="3600" dirty="0">
                <a:latin typeface="Calibri"/>
              </a:rPr>
              <a:t>Data Source: </a:t>
            </a:r>
            <a:br>
              <a:rPr lang="en-US" sz="3600" dirty="0">
                <a:latin typeface="Calibri"/>
                <a:ea typeface="Calibri"/>
                <a:cs typeface="Calibri"/>
              </a:rPr>
            </a:br>
            <a:r>
              <a:rPr lang="en-US" sz="3600" b="1" dirty="0">
                <a:latin typeface="Calibri"/>
                <a:ea typeface="Calibri"/>
                <a:cs typeface="Calibri"/>
              </a:rPr>
              <a:t>NYPD Data.gov</a:t>
            </a:r>
            <a:br>
              <a:rPr lang="en-US" sz="4000" dirty="0">
                <a:latin typeface="Calibri"/>
                <a:ea typeface="Calibri"/>
                <a:cs typeface="Calibri"/>
              </a:rPr>
            </a:br>
            <a:br>
              <a:rPr lang="en-US" sz="4000" dirty="0">
                <a:latin typeface="Calibri"/>
                <a:ea typeface="Calibri"/>
                <a:cs typeface="Calibri"/>
              </a:rPr>
            </a:br>
            <a:br>
              <a:rPr lang="en-US" sz="4000" dirty="0">
                <a:latin typeface="+mj-ea"/>
              </a:rPr>
            </a:br>
            <a:r>
              <a:rPr lang="en-US" sz="3600" dirty="0">
                <a:latin typeface="Calibri"/>
              </a:rPr>
              <a:t>Time period</a:t>
            </a:r>
            <a:r>
              <a:rPr lang="en-US" sz="3600" baseline="0" dirty="0">
                <a:latin typeface="Calibri"/>
              </a:rPr>
              <a:t> of analysis: </a:t>
            </a:r>
            <a:br>
              <a:rPr lang="en-US" sz="3600" dirty="0">
                <a:latin typeface="Calibri"/>
              </a:rPr>
            </a:br>
            <a:r>
              <a:rPr lang="en-US" sz="3600" b="1" baseline="0" dirty="0">
                <a:latin typeface="Calibri"/>
              </a:rPr>
              <a:t>2013 - 2023</a:t>
            </a:r>
            <a:r>
              <a:rPr lang="en-US" sz="3600" b="1" dirty="0">
                <a:latin typeface="Calibri"/>
                <a:ea typeface="Calibri"/>
                <a:cs typeface="Calibri"/>
              </a:rPr>
              <a:t>​</a:t>
            </a:r>
            <a:endParaRPr lang="en-US" sz="4000" b="1" dirty="0"/>
          </a:p>
        </p:txBody>
      </p:sp>
      <p:sp>
        <p:nvSpPr>
          <p:cNvPr id="3" name="Content Placeholder 2">
            <a:extLst>
              <a:ext uri="{FF2B5EF4-FFF2-40B4-BE49-F238E27FC236}">
                <a16:creationId xmlns:a16="http://schemas.microsoft.com/office/drawing/2014/main" id="{C878A73F-13E7-E4F4-7E53-F3F8DEFFB020}"/>
              </a:ext>
            </a:extLst>
          </p:cNvPr>
          <p:cNvSpPr>
            <a:spLocks/>
          </p:cNvSpPr>
          <p:nvPr/>
        </p:nvSpPr>
        <p:spPr>
          <a:xfrm>
            <a:off x="5305715" y="625368"/>
            <a:ext cx="6374124" cy="3340181"/>
          </a:xfrm>
          <a:prstGeom prst="rect">
            <a:avLst/>
          </a:prstGeom>
        </p:spPr>
        <p:txBody>
          <a:bodyPr vert="horz" lIns="91440" tIns="45720" rIns="91440" bIns="45720" rtlCol="0" anchor="t">
            <a:noAutofit/>
          </a:bodyPr>
          <a:lstStyle/>
          <a:p>
            <a:pPr defTabSz="548640">
              <a:lnSpc>
                <a:spcPct val="90000"/>
              </a:lnSpc>
              <a:spcBef>
                <a:spcPts val="450"/>
              </a:spcBef>
            </a:pPr>
            <a:r>
              <a:rPr lang="en-US" sz="2000" kern="1200" dirty="0">
                <a:latin typeface="Calibri"/>
                <a:ea typeface="+mn-ea"/>
                <a:cs typeface="Calibri"/>
              </a:rPr>
              <a:t>The dataset we are working with </a:t>
            </a:r>
            <a:r>
              <a:rPr lang="en-US" sz="2000" dirty="0">
                <a:latin typeface="Calibri"/>
                <a:cs typeface="Calibri"/>
              </a:rPr>
              <a:t>is comprised of</a:t>
            </a:r>
            <a:r>
              <a:rPr lang="en-US" sz="2000" kern="1200" dirty="0">
                <a:latin typeface="Calibri"/>
                <a:ea typeface="+mn-ea"/>
                <a:cs typeface="Calibri"/>
              </a:rPr>
              <a:t> detailed police reports </a:t>
            </a:r>
            <a:r>
              <a:rPr lang="en-US" sz="2000" dirty="0">
                <a:latin typeface="Calibri"/>
                <a:cs typeface="Calibri"/>
              </a:rPr>
              <a:t>regarding collisions with at least </a:t>
            </a:r>
            <a:r>
              <a:rPr lang="en-US" sz="2000" u="sng" dirty="0">
                <a:latin typeface="Calibri"/>
                <a:cs typeface="Calibri"/>
              </a:rPr>
              <a:t>one injury, one death or above 1000$ in damage.</a:t>
            </a:r>
            <a:endParaRPr lang="en-US" sz="2000" u="sng" dirty="0">
              <a:latin typeface="Calibri"/>
              <a:ea typeface="Calibri"/>
              <a:cs typeface="Calibri"/>
            </a:endParaRPr>
          </a:p>
          <a:p>
            <a:pPr defTabSz="548640">
              <a:lnSpc>
                <a:spcPct val="90000"/>
              </a:lnSpc>
              <a:spcBef>
                <a:spcPts val="450"/>
              </a:spcBef>
            </a:pPr>
            <a:endParaRPr lang="en-US" sz="2000" dirty="0">
              <a:latin typeface="Calibri"/>
              <a:ea typeface="Calibri"/>
              <a:cs typeface="Calibri"/>
            </a:endParaRPr>
          </a:p>
          <a:p>
            <a:pPr defTabSz="548640">
              <a:lnSpc>
                <a:spcPct val="90000"/>
              </a:lnSpc>
              <a:spcBef>
                <a:spcPts val="450"/>
              </a:spcBef>
            </a:pPr>
            <a:r>
              <a:rPr lang="en-US" sz="2000" kern="1200" dirty="0">
                <a:latin typeface="Calibri"/>
                <a:ea typeface="+mn-ea"/>
                <a:cs typeface="Calibri"/>
              </a:rPr>
              <a:t>This comprehensive dataset includes crucial information such as:</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dirty="0">
                <a:latin typeface="Calibri"/>
                <a:cs typeface="Calibri"/>
              </a:rPr>
              <a:t>Date of</a:t>
            </a:r>
            <a:r>
              <a:rPr lang="en-US" sz="2000" kern="1200" dirty="0">
                <a:latin typeface="Calibri"/>
                <a:ea typeface="+mn-ea"/>
                <a:cs typeface="Calibri"/>
              </a:rPr>
              <a:t> </a:t>
            </a:r>
            <a:r>
              <a:rPr lang="en-US" sz="2000" dirty="0">
                <a:latin typeface="Calibri"/>
                <a:cs typeface="Calibri"/>
              </a:rPr>
              <a:t>Occurrence</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Location</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Injuries and Fatalities</a:t>
            </a:r>
            <a:endParaRPr lang="en-US" sz="2000" kern="1200" dirty="0">
              <a:latin typeface="Calibri"/>
              <a:ea typeface="Calibri"/>
              <a:cs typeface="Calibri"/>
            </a:endParaRPr>
          </a:p>
          <a:p>
            <a:pPr marL="285750" indent="-285750" defTabSz="548640">
              <a:lnSpc>
                <a:spcPct val="90000"/>
              </a:lnSpc>
              <a:spcBef>
                <a:spcPts val="450"/>
              </a:spcBef>
              <a:buFont typeface="Arial"/>
              <a:buChar char="•"/>
            </a:pPr>
            <a:r>
              <a:rPr lang="en-US" sz="2000" kern="1200" dirty="0">
                <a:latin typeface="Calibri"/>
                <a:ea typeface="+mn-ea"/>
                <a:cs typeface="Calibri"/>
              </a:rPr>
              <a:t>Contributing Factors</a:t>
            </a:r>
            <a:endParaRPr lang="en-US" sz="2000" dirty="0">
              <a:latin typeface="Calibri"/>
              <a:ea typeface="Calibri"/>
              <a:cs typeface="Calibri"/>
            </a:endParaRPr>
          </a:p>
        </p:txBody>
      </p:sp>
      <p:graphicFrame>
        <p:nvGraphicFramePr>
          <p:cNvPr id="9" name="Diagram 8">
            <a:extLst>
              <a:ext uri="{FF2B5EF4-FFF2-40B4-BE49-F238E27FC236}">
                <a16:creationId xmlns:a16="http://schemas.microsoft.com/office/drawing/2014/main" id="{2ED904C0-C376-B863-738C-C8FFF48AE3DD}"/>
              </a:ext>
            </a:extLst>
          </p:cNvPr>
          <p:cNvGraphicFramePr/>
          <p:nvPr>
            <p:extLst>
              <p:ext uri="{D42A27DB-BD31-4B8C-83A1-F6EECF244321}">
                <p14:modId xmlns:p14="http://schemas.microsoft.com/office/powerpoint/2010/main" val="2231866522"/>
              </p:ext>
            </p:extLst>
          </p:nvPr>
        </p:nvGraphicFramePr>
        <p:xfrm>
          <a:off x="5303520" y="3962950"/>
          <a:ext cx="6371010" cy="2030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Θέση αριθμού διαφάνειας 10">
            <a:extLst>
              <a:ext uri="{FF2B5EF4-FFF2-40B4-BE49-F238E27FC236}">
                <a16:creationId xmlns:a16="http://schemas.microsoft.com/office/drawing/2014/main" id="{6BC785DB-FA19-EA3D-0B68-9E06208367FA}"/>
              </a:ext>
            </a:extLst>
          </p:cNvPr>
          <p:cNvSpPr>
            <a:spLocks noGrp="1"/>
          </p:cNvSpPr>
          <p:nvPr>
            <p:ph type="sldNum" sz="quarter" idx="12"/>
          </p:nvPr>
        </p:nvSpPr>
        <p:spPr/>
        <p:txBody>
          <a:bodyPr/>
          <a:lstStyle/>
          <a:p>
            <a:fld id="{330EA680-D336-4FF7-8B7A-9848BB0A1C32}" type="slidenum">
              <a:rPr lang="en-US" smtClean="0"/>
              <a:t>7</a:t>
            </a:fld>
            <a:endParaRPr lang="el-GR"/>
          </a:p>
        </p:txBody>
      </p:sp>
    </p:spTree>
    <p:extLst>
      <p:ext uri="{BB962C8B-B14F-4D97-AF65-F5344CB8AC3E}">
        <p14:creationId xmlns:p14="http://schemas.microsoft.com/office/powerpoint/2010/main" val="117124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with different colored bars&#10;&#10;Description automatically generated">
            <a:extLst>
              <a:ext uri="{FF2B5EF4-FFF2-40B4-BE49-F238E27FC236}">
                <a16:creationId xmlns:a16="http://schemas.microsoft.com/office/drawing/2014/main" id="{6A656739-BE28-140D-6880-DF8B0B1033FB}"/>
              </a:ext>
            </a:extLst>
          </p:cNvPr>
          <p:cNvPicPr>
            <a:picLocks noGrp="1" noChangeAspect="1"/>
          </p:cNvPicPr>
          <p:nvPr>
            <p:ph idx="1"/>
          </p:nvPr>
        </p:nvPicPr>
        <p:blipFill>
          <a:blip r:embed="rId3"/>
          <a:stretch>
            <a:fillRect/>
          </a:stretch>
        </p:blipFill>
        <p:spPr>
          <a:xfrm>
            <a:off x="-1" y="1314905"/>
            <a:ext cx="6947647" cy="4232982"/>
          </a:xfrm>
        </p:spPr>
      </p:pic>
      <p:pic>
        <p:nvPicPr>
          <p:cNvPr id="22" name="Picture 21" descr="A colorful circle with numbers and text&#10;&#10;Description automatically generated">
            <a:extLst>
              <a:ext uri="{FF2B5EF4-FFF2-40B4-BE49-F238E27FC236}">
                <a16:creationId xmlns:a16="http://schemas.microsoft.com/office/drawing/2014/main" id="{513988ED-EE0F-AEE6-6F9F-906B0CA4BADE}"/>
              </a:ext>
            </a:extLst>
          </p:cNvPr>
          <p:cNvPicPr>
            <a:picLocks noChangeAspect="1"/>
          </p:cNvPicPr>
          <p:nvPr/>
        </p:nvPicPr>
        <p:blipFill>
          <a:blip r:embed="rId4"/>
          <a:stretch>
            <a:fillRect/>
          </a:stretch>
        </p:blipFill>
        <p:spPr>
          <a:xfrm>
            <a:off x="6949129" y="2194"/>
            <a:ext cx="5180319" cy="3462084"/>
          </a:xfrm>
          <a:prstGeom prst="rect">
            <a:avLst/>
          </a:prstGeom>
        </p:spPr>
      </p:pic>
      <p:pic>
        <p:nvPicPr>
          <p:cNvPr id="24" name="Picture 23" descr="A colorful circle with numbers and text&#10;&#10;Description automatically generated">
            <a:extLst>
              <a:ext uri="{FF2B5EF4-FFF2-40B4-BE49-F238E27FC236}">
                <a16:creationId xmlns:a16="http://schemas.microsoft.com/office/drawing/2014/main" id="{C91C65A1-43BA-3E23-607F-A2ADCBA0C325}"/>
              </a:ext>
            </a:extLst>
          </p:cNvPr>
          <p:cNvPicPr>
            <a:picLocks noChangeAspect="1"/>
          </p:cNvPicPr>
          <p:nvPr/>
        </p:nvPicPr>
        <p:blipFill>
          <a:blip r:embed="rId5"/>
          <a:stretch>
            <a:fillRect/>
          </a:stretch>
        </p:blipFill>
        <p:spPr>
          <a:xfrm>
            <a:off x="7078027" y="3429029"/>
            <a:ext cx="5116285" cy="3134033"/>
          </a:xfrm>
          <a:prstGeom prst="rect">
            <a:avLst/>
          </a:prstGeom>
        </p:spPr>
      </p:pic>
      <p:sp>
        <p:nvSpPr>
          <p:cNvPr id="25" name="TextBox 24">
            <a:extLst>
              <a:ext uri="{FF2B5EF4-FFF2-40B4-BE49-F238E27FC236}">
                <a16:creationId xmlns:a16="http://schemas.microsoft.com/office/drawing/2014/main" id="{8257DC5F-14BF-6B6B-4476-4A3F7AE4B581}"/>
              </a:ext>
            </a:extLst>
          </p:cNvPr>
          <p:cNvSpPr txBox="1"/>
          <p:nvPr/>
        </p:nvSpPr>
        <p:spPr>
          <a:xfrm>
            <a:off x="-2490" y="-465"/>
            <a:ext cx="3511603"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ea typeface="Calibri"/>
                <a:cs typeface="Calibri"/>
              </a:rPr>
              <a:t>Borough Analysis</a:t>
            </a:r>
            <a:endParaRPr lang="en-US"/>
          </a:p>
        </p:txBody>
      </p:sp>
      <p:sp>
        <p:nvSpPr>
          <p:cNvPr id="2" name="Θέση αριθμού διαφάνειας 1">
            <a:extLst>
              <a:ext uri="{FF2B5EF4-FFF2-40B4-BE49-F238E27FC236}">
                <a16:creationId xmlns:a16="http://schemas.microsoft.com/office/drawing/2014/main" id="{690143D7-D24D-82CA-64B4-9218B3647F99}"/>
              </a:ext>
            </a:extLst>
          </p:cNvPr>
          <p:cNvSpPr>
            <a:spLocks noGrp="1"/>
          </p:cNvSpPr>
          <p:nvPr>
            <p:ph type="sldNum" sz="quarter" idx="12"/>
          </p:nvPr>
        </p:nvSpPr>
        <p:spPr/>
        <p:txBody>
          <a:bodyPr/>
          <a:lstStyle/>
          <a:p>
            <a:fld id="{330EA680-D336-4FF7-8B7A-9848BB0A1C32}" type="slidenum">
              <a:rPr lang="en-US" smtClean="0"/>
              <a:t>8</a:t>
            </a:fld>
            <a:endParaRPr lang="el-GR"/>
          </a:p>
        </p:txBody>
      </p:sp>
    </p:spTree>
    <p:extLst>
      <p:ext uri="{BB962C8B-B14F-4D97-AF65-F5344CB8AC3E}">
        <p14:creationId xmlns:p14="http://schemas.microsoft.com/office/powerpoint/2010/main" val="208681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aph of injury factors&#10;&#10;Description automatically generated">
            <a:extLst>
              <a:ext uri="{FF2B5EF4-FFF2-40B4-BE49-F238E27FC236}">
                <a16:creationId xmlns:a16="http://schemas.microsoft.com/office/drawing/2014/main" id="{7AFFCDE6-5090-1851-95DA-D17289548C56}"/>
              </a:ext>
            </a:extLst>
          </p:cNvPr>
          <p:cNvPicPr>
            <a:picLocks noChangeAspect="1"/>
          </p:cNvPicPr>
          <p:nvPr/>
        </p:nvPicPr>
        <p:blipFill>
          <a:blip r:embed="rId3"/>
          <a:stretch>
            <a:fillRect/>
          </a:stretch>
        </p:blipFill>
        <p:spPr>
          <a:xfrm>
            <a:off x="11135" y="2169284"/>
            <a:ext cx="6077677" cy="3968191"/>
          </a:xfrm>
          <a:prstGeom prst="rect">
            <a:avLst/>
          </a:prstGeom>
        </p:spPr>
      </p:pic>
      <p:pic>
        <p:nvPicPr>
          <p:cNvPr id="7" name="Picture 6" descr="A graph of a number of fatality factors&#10;&#10;Description automatically generated">
            <a:extLst>
              <a:ext uri="{FF2B5EF4-FFF2-40B4-BE49-F238E27FC236}">
                <a16:creationId xmlns:a16="http://schemas.microsoft.com/office/drawing/2014/main" id="{DF09B0A4-8665-20CA-9B0F-A44194F5C369}"/>
              </a:ext>
            </a:extLst>
          </p:cNvPr>
          <p:cNvPicPr>
            <a:picLocks noChangeAspect="1"/>
          </p:cNvPicPr>
          <p:nvPr/>
        </p:nvPicPr>
        <p:blipFill>
          <a:blip r:embed="rId4"/>
          <a:stretch>
            <a:fillRect/>
          </a:stretch>
        </p:blipFill>
        <p:spPr>
          <a:xfrm>
            <a:off x="6089135" y="2172340"/>
            <a:ext cx="6088882" cy="3961071"/>
          </a:xfrm>
          <a:prstGeom prst="rect">
            <a:avLst/>
          </a:prstGeom>
        </p:spPr>
      </p:pic>
      <p:sp>
        <p:nvSpPr>
          <p:cNvPr id="2" name="TextBox 1">
            <a:extLst>
              <a:ext uri="{FF2B5EF4-FFF2-40B4-BE49-F238E27FC236}">
                <a16:creationId xmlns:a16="http://schemas.microsoft.com/office/drawing/2014/main" id="{43E4E034-829C-BC22-5892-5A0527E1743B}"/>
              </a:ext>
            </a:extLst>
          </p:cNvPr>
          <p:cNvSpPr txBox="1"/>
          <p:nvPr/>
        </p:nvSpPr>
        <p:spPr>
          <a:xfrm>
            <a:off x="9330656" y="928299"/>
            <a:ext cx="2645628"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ea typeface="Calibri"/>
                <a:cs typeface="Calibri"/>
              </a:rPr>
              <a:t>Fatal</a:t>
            </a:r>
            <a:r>
              <a:rPr lang="el-GR" sz="2000">
                <a:latin typeface="Calibri"/>
                <a:ea typeface="Calibri"/>
                <a:cs typeface="Calibri"/>
              </a:rPr>
              <a:t> </a:t>
            </a:r>
            <a:r>
              <a:rPr lang="el-GR" sz="2000" err="1">
                <a:latin typeface="Calibri"/>
                <a:ea typeface="Calibri"/>
                <a:cs typeface="Calibri"/>
              </a:rPr>
              <a:t>Percentage</a:t>
            </a:r>
            <a:br>
              <a:rPr lang="el-GR" sz="2000">
                <a:latin typeface="Calibri"/>
              </a:rPr>
            </a:br>
            <a:br>
              <a:rPr lang="el-GR" sz="2000">
                <a:latin typeface="Calibri"/>
              </a:rPr>
            </a:br>
            <a:r>
              <a:rPr lang="el-GR" sz="2000">
                <a:latin typeface="Calibri"/>
                <a:ea typeface="Calibri"/>
                <a:cs typeface="Calibri"/>
              </a:rPr>
              <a:t>0.14%</a:t>
            </a:r>
            <a:endParaRPr lang="el-GR"/>
          </a:p>
        </p:txBody>
      </p:sp>
      <p:sp>
        <p:nvSpPr>
          <p:cNvPr id="3" name="TextBox 2">
            <a:extLst>
              <a:ext uri="{FF2B5EF4-FFF2-40B4-BE49-F238E27FC236}">
                <a16:creationId xmlns:a16="http://schemas.microsoft.com/office/drawing/2014/main" id="{B42A254A-902E-0B46-499A-50899BF4D537}"/>
              </a:ext>
            </a:extLst>
          </p:cNvPr>
          <p:cNvSpPr txBox="1"/>
          <p:nvPr/>
        </p:nvSpPr>
        <p:spPr>
          <a:xfrm>
            <a:off x="166498" y="927096"/>
            <a:ext cx="2650847"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cs typeface="Calibri"/>
              </a:rPr>
              <a:t>Total</a:t>
            </a:r>
            <a:r>
              <a:rPr lang="el-GR" sz="2000">
                <a:latin typeface="Calibri"/>
                <a:cs typeface="Calibri"/>
              </a:rPr>
              <a:t> </a:t>
            </a:r>
            <a:r>
              <a:rPr lang="el-GR" sz="2000" err="1">
                <a:latin typeface="Calibri"/>
                <a:cs typeface="Calibri"/>
              </a:rPr>
              <a:t>Injuries</a:t>
            </a:r>
            <a:endParaRPr lang="el-GR" sz="2000">
              <a:latin typeface="Calibri"/>
              <a:ea typeface="Calibri"/>
              <a:cs typeface="Calibri"/>
            </a:endParaRPr>
          </a:p>
          <a:p>
            <a:pPr algn="ctr"/>
            <a:endParaRPr lang="el-GR" sz="2000">
              <a:latin typeface="Calibri"/>
              <a:ea typeface="Calibri"/>
              <a:cs typeface="Calibri"/>
            </a:endParaRPr>
          </a:p>
          <a:p>
            <a:pPr algn="ctr"/>
            <a:r>
              <a:rPr lang="el-GR" sz="2000">
                <a:latin typeface="Calibri"/>
                <a:cs typeface="Calibri"/>
              </a:rPr>
              <a:t>605K</a:t>
            </a:r>
            <a:endParaRPr lang="el-GR" sz="2000">
              <a:latin typeface="Calibri"/>
              <a:ea typeface="Calibri"/>
              <a:cs typeface="Calibri"/>
            </a:endParaRPr>
          </a:p>
        </p:txBody>
      </p:sp>
      <p:sp>
        <p:nvSpPr>
          <p:cNvPr id="5" name="TextBox 4">
            <a:extLst>
              <a:ext uri="{FF2B5EF4-FFF2-40B4-BE49-F238E27FC236}">
                <a16:creationId xmlns:a16="http://schemas.microsoft.com/office/drawing/2014/main" id="{C9454F57-1849-9720-7C35-FF7D66B32ABC}"/>
              </a:ext>
            </a:extLst>
          </p:cNvPr>
          <p:cNvSpPr txBox="1"/>
          <p:nvPr/>
        </p:nvSpPr>
        <p:spPr>
          <a:xfrm>
            <a:off x="6284686" y="933024"/>
            <a:ext cx="2650469"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l-GR" sz="2000" err="1">
                <a:latin typeface="Calibri"/>
              </a:rPr>
              <a:t>Total</a:t>
            </a:r>
            <a:r>
              <a:rPr lang="el-GR" sz="2000">
                <a:latin typeface="Calibri"/>
              </a:rPr>
              <a:t> </a:t>
            </a:r>
            <a:r>
              <a:rPr lang="el-GR" sz="2000" err="1">
                <a:latin typeface="Calibri"/>
              </a:rPr>
              <a:t>Fatalities</a:t>
            </a:r>
            <a:r>
              <a:rPr lang="en-US" sz="2000">
                <a:latin typeface="Calibri"/>
                <a:cs typeface="Calibri"/>
              </a:rPr>
              <a:t>​</a:t>
            </a:r>
            <a:br>
              <a:rPr lang="en-US" sz="2000">
                <a:latin typeface="Calibri"/>
                <a:cs typeface="Calibri"/>
              </a:rPr>
            </a:br>
            <a:r>
              <a:rPr lang="en-US" sz="2000">
                <a:latin typeface="Calibri"/>
                <a:cs typeface="Calibri"/>
              </a:rPr>
              <a:t>​</a:t>
            </a:r>
            <a:br>
              <a:rPr lang="en-US" sz="2000">
                <a:latin typeface="Calibri"/>
                <a:cs typeface="Calibri"/>
              </a:rPr>
            </a:br>
            <a:r>
              <a:rPr lang="en-US" sz="2000">
                <a:latin typeface="Calibri"/>
                <a:cs typeface="Calibri"/>
              </a:rPr>
              <a:t>3K</a:t>
            </a:r>
            <a:endParaRPr lang="el-GR" sz="2000">
              <a:latin typeface="Calibri"/>
              <a:cs typeface="Calibri"/>
            </a:endParaRPr>
          </a:p>
        </p:txBody>
      </p:sp>
      <p:sp>
        <p:nvSpPr>
          <p:cNvPr id="8" name="TextBox 7">
            <a:extLst>
              <a:ext uri="{FF2B5EF4-FFF2-40B4-BE49-F238E27FC236}">
                <a16:creationId xmlns:a16="http://schemas.microsoft.com/office/drawing/2014/main" id="{E642683B-B0D7-02C5-862B-87553FC27129}"/>
              </a:ext>
            </a:extLst>
          </p:cNvPr>
          <p:cNvSpPr txBox="1"/>
          <p:nvPr/>
        </p:nvSpPr>
        <p:spPr>
          <a:xfrm>
            <a:off x="3198371" y="927096"/>
            <a:ext cx="2638752" cy="1123712"/>
          </a:xfrm>
          <a:prstGeom prst="roundRect">
            <a:avLst/>
          </a:prstGeom>
          <a:ln>
            <a:solidFill>
              <a:srgbClr val="E0A8A8"/>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000" err="1">
                <a:latin typeface="Calibri"/>
                <a:cs typeface="Calibri"/>
              </a:rPr>
              <a:t>Injury</a:t>
            </a:r>
            <a:r>
              <a:rPr lang="el-GR" sz="2000">
                <a:latin typeface="Calibri"/>
                <a:cs typeface="Calibri"/>
              </a:rPr>
              <a:t> </a:t>
            </a:r>
            <a:r>
              <a:rPr lang="el-GR" sz="2000" err="1">
                <a:latin typeface="Calibri"/>
                <a:cs typeface="Calibri"/>
              </a:rPr>
              <a:t>Percentage</a:t>
            </a:r>
            <a:endParaRPr lang="el-GR" sz="2000">
              <a:latin typeface="Calibri"/>
              <a:ea typeface="Calibri"/>
              <a:cs typeface="Calibri"/>
            </a:endParaRPr>
          </a:p>
          <a:p>
            <a:pPr algn="ctr"/>
            <a:endParaRPr lang="el-GR" sz="2000">
              <a:latin typeface="Calibri"/>
              <a:ea typeface="Calibri"/>
              <a:cs typeface="Calibri"/>
            </a:endParaRPr>
          </a:p>
          <a:p>
            <a:pPr algn="ctr"/>
            <a:r>
              <a:rPr lang="el-GR" sz="2000">
                <a:latin typeface="Calibri"/>
                <a:cs typeface="Calibri"/>
              </a:rPr>
              <a:t>22.81%</a:t>
            </a:r>
            <a:endParaRPr lang="el-GR" sz="2000">
              <a:latin typeface="Calibri"/>
              <a:ea typeface="Calibri"/>
              <a:cs typeface="Calibri"/>
            </a:endParaRPr>
          </a:p>
        </p:txBody>
      </p:sp>
      <p:sp>
        <p:nvSpPr>
          <p:cNvPr id="10" name="TextBox 9">
            <a:extLst>
              <a:ext uri="{FF2B5EF4-FFF2-40B4-BE49-F238E27FC236}">
                <a16:creationId xmlns:a16="http://schemas.microsoft.com/office/drawing/2014/main" id="{F12BD9CE-0BEF-785C-6A4A-AC34AD2AD9B6}"/>
              </a:ext>
            </a:extLst>
          </p:cNvPr>
          <p:cNvSpPr txBox="1"/>
          <p:nvPr/>
        </p:nvSpPr>
        <p:spPr>
          <a:xfrm>
            <a:off x="0" y="0"/>
            <a:ext cx="12191999"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a:latin typeface="Calibri"/>
                <a:cs typeface="Calibri"/>
              </a:rPr>
              <a:t>Injury &amp; Fatality Analysis</a:t>
            </a:r>
            <a:endParaRPr lang="en-US">
              <a:latin typeface="Calibri"/>
              <a:cs typeface="Calibri"/>
            </a:endParaRPr>
          </a:p>
        </p:txBody>
      </p:sp>
      <p:sp>
        <p:nvSpPr>
          <p:cNvPr id="4" name="Θέση αριθμού διαφάνειας 3">
            <a:extLst>
              <a:ext uri="{FF2B5EF4-FFF2-40B4-BE49-F238E27FC236}">
                <a16:creationId xmlns:a16="http://schemas.microsoft.com/office/drawing/2014/main" id="{5620140E-0067-0928-4668-5B2AF7735CE8}"/>
              </a:ext>
            </a:extLst>
          </p:cNvPr>
          <p:cNvSpPr>
            <a:spLocks noGrp="1"/>
          </p:cNvSpPr>
          <p:nvPr>
            <p:ph type="sldNum" sz="quarter" idx="12"/>
          </p:nvPr>
        </p:nvSpPr>
        <p:spPr/>
        <p:txBody>
          <a:bodyPr/>
          <a:lstStyle/>
          <a:p>
            <a:fld id="{330EA680-D336-4FF7-8B7A-9848BB0A1C32}" type="slidenum">
              <a:rPr lang="en-US" smtClean="0"/>
              <a:t>9</a:t>
            </a:fld>
            <a:endParaRPr lang="el-GR"/>
          </a:p>
        </p:txBody>
      </p:sp>
    </p:spTree>
    <p:extLst>
      <p:ext uri="{BB962C8B-B14F-4D97-AF65-F5344CB8AC3E}">
        <p14:creationId xmlns:p14="http://schemas.microsoft.com/office/powerpoint/2010/main" val="2026076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486</TotalTime>
  <Words>951</Words>
  <Application>Microsoft Office PowerPoint</Application>
  <PresentationFormat>Widescreen</PresentationFormat>
  <Paragraphs>158</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Arial,Sans-Serif</vt:lpstr>
      <vt:lpstr>Calibri</vt:lpstr>
      <vt:lpstr>office theme</vt:lpstr>
      <vt:lpstr>New York City  Motor Vehicle  Collisions</vt:lpstr>
      <vt:lpstr>PowerPoint Presentation</vt:lpstr>
      <vt:lpstr>PowerPoint Presentation</vt:lpstr>
      <vt:lpstr>Chances are you thought of something like this..     How safe are these roads in reality? </vt:lpstr>
      <vt:lpstr>PowerPoint Presentation</vt:lpstr>
      <vt:lpstr>PowerPoint Presentation</vt:lpstr>
      <vt:lpstr>Data Source:  NYPD Data.gov   Time period of analysis:  2013 - 2023​</vt:lpstr>
      <vt:lpstr>PowerPoint Presentation</vt:lpstr>
      <vt:lpstr>PowerPoint Presentation</vt:lpstr>
      <vt:lpstr>PowerPoint Presentation</vt:lpstr>
      <vt:lpstr>PowerPoint Presentation</vt:lpstr>
      <vt:lpstr>Reasons for collision decrease</vt:lpstr>
      <vt:lpstr>Collisions vs Injuries &amp; Fatalities over Time Analysis</vt:lpstr>
      <vt:lpstr>PowerPoint Presentation</vt:lpstr>
      <vt:lpstr>Thank you for your time!</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Alexandros Plexidas</cp:lastModifiedBy>
  <cp:revision>42</cp:revision>
  <dcterms:created xsi:type="dcterms:W3CDTF">2024-06-15T10:28:54Z</dcterms:created>
  <dcterms:modified xsi:type="dcterms:W3CDTF">2024-06-19T15:42:23Z</dcterms:modified>
</cp:coreProperties>
</file>